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8" r:id="rId10"/>
    <p:sldId id="266" r:id="rId11"/>
    <p:sldId id="265" r:id="rId12"/>
    <p:sldId id="285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2" r:id="rId22"/>
    <p:sldId id="283" r:id="rId23"/>
    <p:sldId id="284" r:id="rId2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93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161" y="2710745"/>
            <a:ext cx="7040375" cy="34554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2424" y="459739"/>
            <a:ext cx="536956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51488" y="2328671"/>
            <a:ext cx="4737100" cy="418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2424" y="221995"/>
            <a:ext cx="11047151" cy="1491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2424" y="1412240"/>
            <a:ext cx="7294880" cy="454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ndpsoftware.com/git-cheatshe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4938" y="1860804"/>
            <a:ext cx="7181061" cy="328679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indent="35560" algn="ctr">
              <a:lnSpc>
                <a:spcPct val="100499"/>
              </a:lnSpc>
              <a:spcBef>
                <a:spcPts val="70"/>
              </a:spcBef>
            </a:pPr>
            <a:r>
              <a:rPr sz="4400" b="1" dirty="0">
                <a:solidFill>
                  <a:srgbClr val="343436"/>
                </a:solidFill>
                <a:latin typeface="Trebuchet MS"/>
                <a:cs typeface="Trebuchet MS"/>
              </a:rPr>
              <a:t>AN</a:t>
            </a:r>
            <a:r>
              <a:rPr sz="4400" b="1" spc="160" dirty="0">
                <a:solidFill>
                  <a:srgbClr val="343436"/>
                </a:solidFill>
                <a:latin typeface="Trebuchet MS"/>
                <a:cs typeface="Trebuchet MS"/>
              </a:rPr>
              <a:t> </a:t>
            </a:r>
            <a:r>
              <a:rPr sz="4400" b="1" spc="195" dirty="0">
                <a:solidFill>
                  <a:srgbClr val="343436"/>
                </a:solidFill>
                <a:latin typeface="Trebuchet MS"/>
                <a:cs typeface="Trebuchet MS"/>
              </a:rPr>
              <a:t>INTRODUCTION</a:t>
            </a:r>
            <a:r>
              <a:rPr sz="4400" b="1" spc="165" dirty="0">
                <a:solidFill>
                  <a:srgbClr val="343436"/>
                </a:solidFill>
                <a:latin typeface="Trebuchet MS"/>
                <a:cs typeface="Trebuchet MS"/>
              </a:rPr>
              <a:t> </a:t>
            </a:r>
            <a:r>
              <a:rPr sz="4400" b="1" spc="100" dirty="0">
                <a:solidFill>
                  <a:srgbClr val="343436"/>
                </a:solidFill>
                <a:latin typeface="Trebuchet MS"/>
                <a:cs typeface="Trebuchet MS"/>
              </a:rPr>
              <a:t>TO </a:t>
            </a:r>
            <a:r>
              <a:rPr sz="4400" b="1" spc="65" dirty="0">
                <a:solidFill>
                  <a:srgbClr val="343436"/>
                </a:solidFill>
                <a:latin typeface="Trebuchet MS"/>
                <a:cs typeface="Trebuchet MS"/>
              </a:rPr>
              <a:t>GIT,</a:t>
            </a:r>
            <a:r>
              <a:rPr sz="4400" b="1" spc="165" dirty="0">
                <a:solidFill>
                  <a:srgbClr val="343436"/>
                </a:solidFill>
                <a:latin typeface="Trebuchet MS"/>
                <a:cs typeface="Trebuchet MS"/>
              </a:rPr>
              <a:t> </a:t>
            </a:r>
            <a:r>
              <a:rPr sz="4400" b="1" spc="140" dirty="0">
                <a:solidFill>
                  <a:srgbClr val="343436"/>
                </a:solidFill>
                <a:latin typeface="Trebuchet MS"/>
                <a:cs typeface="Trebuchet MS"/>
              </a:rPr>
              <a:t>GITHUB,</a:t>
            </a:r>
            <a:r>
              <a:rPr sz="4400" b="1" spc="170" dirty="0">
                <a:solidFill>
                  <a:srgbClr val="343436"/>
                </a:solidFill>
                <a:latin typeface="Trebuchet MS"/>
                <a:cs typeface="Trebuchet MS"/>
              </a:rPr>
              <a:t> </a:t>
            </a:r>
            <a:r>
              <a:rPr sz="4400" b="1" spc="85" dirty="0">
                <a:solidFill>
                  <a:srgbClr val="343436"/>
                </a:solidFill>
                <a:latin typeface="Trebuchet MS"/>
                <a:cs typeface="Trebuchet MS"/>
              </a:rPr>
              <a:t>AND</a:t>
            </a:r>
            <a:r>
              <a:rPr sz="4400" b="1" spc="170" dirty="0">
                <a:solidFill>
                  <a:srgbClr val="343436"/>
                </a:solidFill>
                <a:latin typeface="Trebuchet MS"/>
                <a:cs typeface="Trebuchet MS"/>
              </a:rPr>
              <a:t> </a:t>
            </a:r>
            <a:r>
              <a:rPr lang="fr-FR" sz="4400" b="1" spc="70" dirty="0" err="1">
                <a:solidFill>
                  <a:srgbClr val="343436"/>
                </a:solidFill>
                <a:latin typeface="Trebuchet MS"/>
                <a:cs typeface="Trebuchet MS"/>
              </a:rPr>
              <a:t>VsCode</a:t>
            </a:r>
            <a:endParaRPr sz="4400" dirty="0">
              <a:latin typeface="Trebuchet MS"/>
              <a:cs typeface="Trebuchet MS"/>
            </a:endParaRPr>
          </a:p>
          <a:p>
            <a:pPr marL="35560" algn="ctr">
              <a:lnSpc>
                <a:spcPct val="100000"/>
              </a:lnSpc>
              <a:spcBef>
                <a:spcPts val="2665"/>
              </a:spcBef>
            </a:pPr>
            <a:r>
              <a:rPr lang="fr-FR" sz="2800" b="1" spc="85" dirty="0">
                <a:solidFill>
                  <a:srgbClr val="343233"/>
                </a:solidFill>
                <a:latin typeface="Trebuchet MS"/>
                <a:cs typeface="Trebuchet MS"/>
              </a:rPr>
              <a:t>20 Mars 2024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r>
              <a:rPr lang="fr-FR" sz="2000" dirty="0">
                <a:solidFill>
                  <a:schemeClr val="tx1"/>
                </a:solidFill>
                <a:latin typeface="Trebuchet MS"/>
                <a:cs typeface="Trebuchet MS"/>
              </a:rPr>
              <a:t>AHME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fr-FR" sz="2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lang="fr-FR" sz="3200" dirty="0">
                <a:solidFill>
                  <a:schemeClr val="tx1"/>
                </a:solidFill>
                <a:latin typeface="Trebuchet MS"/>
                <a:cs typeface="Trebuchet MS"/>
              </a:rPr>
              <a:t>  Ahmed Charef</a:t>
            </a:r>
            <a:endParaRPr sz="32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2424" y="221995"/>
            <a:ext cx="11047151" cy="1337289"/>
          </a:xfrm>
          <a:prstGeom prst="rect">
            <a:avLst/>
          </a:prstGeom>
        </p:spPr>
        <p:txBody>
          <a:bodyPr vert="horz" wrap="square" lIns="0" tIns="1080516" rIns="0" bIns="0" rtlCol="0">
            <a:spAutoFit/>
          </a:bodyPr>
          <a:lstStyle/>
          <a:p>
            <a:pPr marL="3455670">
              <a:lnSpc>
                <a:spcPct val="100000"/>
              </a:lnSpc>
              <a:spcBef>
                <a:spcPts val="100"/>
              </a:spcBef>
            </a:pP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8200" y="700722"/>
            <a:ext cx="495599" cy="486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902" y="3564873"/>
            <a:ext cx="2684445" cy="2867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315879" y="5917691"/>
            <a:ext cx="1085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343233"/>
                </a:solidFill>
                <a:latin typeface="Trebuchet MS"/>
                <a:cs typeface="Trebuchet MS"/>
              </a:rPr>
              <a:t>OC</a:t>
            </a:r>
            <a:r>
              <a:rPr sz="1400" b="1" spc="-95" dirty="0">
                <a:solidFill>
                  <a:srgbClr val="343233"/>
                </a:solidFill>
                <a:latin typeface="Trebuchet MS"/>
                <a:cs typeface="Trebuchet MS"/>
              </a:rPr>
              <a:t> </a:t>
            </a:r>
            <a:r>
              <a:rPr sz="1400" b="1" spc="-110" dirty="0">
                <a:solidFill>
                  <a:srgbClr val="343233"/>
                </a:solidFill>
                <a:latin typeface="Trebuchet MS"/>
                <a:cs typeface="Trebuchet MS"/>
              </a:rPr>
              <a:t>T</a:t>
            </a:r>
            <a:r>
              <a:rPr sz="1400" b="1" spc="-100" dirty="0">
                <a:solidFill>
                  <a:srgbClr val="343233"/>
                </a:solidFill>
                <a:latin typeface="Trebuchet MS"/>
                <a:cs typeface="Trebuchet MS"/>
              </a:rPr>
              <a:t> </a:t>
            </a:r>
            <a:r>
              <a:rPr sz="1400" b="1" spc="85" dirty="0">
                <a:solidFill>
                  <a:srgbClr val="343233"/>
                </a:solidFill>
                <a:latin typeface="Trebuchet MS"/>
                <a:cs typeface="Trebuchet MS"/>
              </a:rPr>
              <a:t>OC</a:t>
            </a:r>
            <a:r>
              <a:rPr sz="1400" b="1" spc="-95" dirty="0">
                <a:solidFill>
                  <a:srgbClr val="343233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343233"/>
                </a:solidFill>
                <a:latin typeface="Trebuchet MS"/>
                <a:cs typeface="Trebuchet MS"/>
              </a:rPr>
              <a:t>AT</a:t>
            </a:r>
            <a:r>
              <a:rPr sz="1400" b="1" spc="-100" dirty="0">
                <a:solidFill>
                  <a:srgbClr val="343233"/>
                </a:solidFill>
                <a:latin typeface="Trebuchet MS"/>
                <a:cs typeface="Trebuchet MS"/>
              </a:rPr>
              <a:t> </a:t>
            </a:r>
            <a:r>
              <a:rPr sz="1400" b="1" spc="-50" dirty="0">
                <a:solidFill>
                  <a:srgbClr val="343233"/>
                </a:solidFill>
                <a:latin typeface="Trebuchet MS"/>
                <a:cs typeface="Trebuchet MS"/>
              </a:rPr>
              <a:t>!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7935" y="5224271"/>
            <a:ext cx="734567" cy="734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C02E6-BFA2-F657-D1E5-495580A66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761" y="459739"/>
            <a:ext cx="7232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43436"/>
                </a:solidFill>
              </a:rPr>
              <a:t>KEY </a:t>
            </a:r>
            <a:r>
              <a:rPr spc="110" dirty="0">
                <a:solidFill>
                  <a:srgbClr val="343436"/>
                </a:solidFill>
              </a:rPr>
              <a:t>CONCEPTS:</a:t>
            </a:r>
            <a:r>
              <a:rPr spc="10" dirty="0">
                <a:solidFill>
                  <a:srgbClr val="343436"/>
                </a:solidFill>
              </a:rPr>
              <a:t> </a:t>
            </a:r>
            <a:r>
              <a:rPr spc="175" dirty="0">
                <a:solidFill>
                  <a:srgbClr val="343436"/>
                </a:solidFill>
              </a:rPr>
              <a:t>COMMIT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7991" y="1414532"/>
            <a:ext cx="9552940" cy="2018664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250" spc="-10" dirty="0">
                <a:latin typeface="Trebuchet MS"/>
                <a:cs typeface="Trebuchet MS"/>
              </a:rPr>
              <a:t>Commits</a:t>
            </a:r>
            <a:r>
              <a:rPr sz="2250" spc="-135" dirty="0">
                <a:latin typeface="Trebuchet MS"/>
                <a:cs typeface="Trebuchet MS"/>
              </a:rPr>
              <a:t> </a:t>
            </a:r>
            <a:r>
              <a:rPr sz="2250" spc="-30" dirty="0">
                <a:latin typeface="Trebuchet MS"/>
                <a:cs typeface="Trebuchet MS"/>
              </a:rPr>
              <a:t>contain</a:t>
            </a:r>
            <a:r>
              <a:rPr sz="2250" spc="-125" dirty="0">
                <a:latin typeface="Trebuchet MS"/>
                <a:cs typeface="Trebuchet MS"/>
              </a:rPr>
              <a:t> </a:t>
            </a:r>
            <a:r>
              <a:rPr sz="2250" spc="-90" dirty="0">
                <a:latin typeface="Trebuchet MS"/>
                <a:cs typeface="Trebuchet MS"/>
              </a:rPr>
              <a:t>3</a:t>
            </a:r>
            <a:r>
              <a:rPr sz="2250" spc="-120" dirty="0">
                <a:latin typeface="Trebuchet MS"/>
                <a:cs typeface="Trebuchet MS"/>
              </a:rPr>
              <a:t> </a:t>
            </a:r>
            <a:r>
              <a:rPr sz="2250" spc="-35" dirty="0">
                <a:latin typeface="Trebuchet MS"/>
                <a:cs typeface="Trebuchet MS"/>
              </a:rPr>
              <a:t>pieces</a:t>
            </a:r>
            <a:r>
              <a:rPr sz="2250" spc="-135" dirty="0">
                <a:latin typeface="Trebuchet MS"/>
                <a:cs typeface="Trebuchet MS"/>
              </a:rPr>
              <a:t> </a:t>
            </a:r>
            <a:r>
              <a:rPr sz="2250" spc="-100" dirty="0">
                <a:latin typeface="Trebuchet MS"/>
                <a:cs typeface="Trebuchet MS"/>
              </a:rPr>
              <a:t>of</a:t>
            </a:r>
            <a:r>
              <a:rPr sz="2250" spc="-125" dirty="0">
                <a:latin typeface="Trebuchet MS"/>
                <a:cs typeface="Trebuchet MS"/>
              </a:rPr>
              <a:t> </a:t>
            </a:r>
            <a:r>
              <a:rPr sz="2250" spc="-10" dirty="0">
                <a:latin typeface="Trebuchet MS"/>
                <a:cs typeface="Trebuchet MS"/>
              </a:rPr>
              <a:t>information:</a:t>
            </a:r>
            <a:endParaRPr sz="225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583565" algn="l"/>
              </a:tabLst>
            </a:pPr>
            <a:r>
              <a:rPr sz="2300" spc="-110" dirty="0">
                <a:latin typeface="Trebuchet MS"/>
                <a:cs typeface="Trebuchet MS"/>
              </a:rPr>
              <a:t>Information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about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how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files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have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changed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from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previous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commit</a:t>
            </a:r>
            <a:endParaRPr sz="230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1250"/>
              </a:spcBef>
              <a:buAutoNum type="arabicPeriod"/>
              <a:tabLst>
                <a:tab pos="583565" algn="l"/>
              </a:tabLst>
            </a:pPr>
            <a:r>
              <a:rPr sz="2300" spc="-170" dirty="0">
                <a:latin typeface="Trebuchet MS"/>
                <a:cs typeface="Trebuchet MS"/>
              </a:rPr>
              <a:t>A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60" dirty="0">
                <a:latin typeface="Trebuchet MS"/>
                <a:cs typeface="Trebuchet MS"/>
              </a:rPr>
              <a:t>reference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to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commit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that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came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before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235" dirty="0">
                <a:latin typeface="Trebuchet MS"/>
                <a:cs typeface="Trebuchet MS"/>
              </a:rPr>
              <a:t>it,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known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50" dirty="0">
                <a:latin typeface="Trebuchet MS"/>
                <a:cs typeface="Trebuchet MS"/>
              </a:rPr>
              <a:t>as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b="1" spc="-105" dirty="0">
                <a:solidFill>
                  <a:srgbClr val="0070C0"/>
                </a:solidFill>
                <a:latin typeface="Trebuchet MS"/>
                <a:cs typeface="Trebuchet MS"/>
              </a:rPr>
              <a:t>parent</a:t>
            </a:r>
            <a:r>
              <a:rPr sz="2300" b="1" spc="-210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2300" b="1" spc="-10" dirty="0">
                <a:solidFill>
                  <a:srgbClr val="0070C0"/>
                </a:solidFill>
                <a:latin typeface="Trebuchet MS"/>
                <a:cs typeface="Trebuchet MS"/>
              </a:rPr>
              <a:t>commit</a:t>
            </a:r>
            <a:endParaRPr sz="230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1150"/>
              </a:spcBef>
              <a:buAutoNum type="arabicPeriod"/>
              <a:tabLst>
                <a:tab pos="583565" algn="l"/>
              </a:tabLst>
            </a:pPr>
            <a:r>
              <a:rPr sz="2300" spc="-105" dirty="0">
                <a:latin typeface="Trebuchet MS"/>
                <a:cs typeface="Trebuchet MS"/>
              </a:rPr>
              <a:t>An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SHA-</a:t>
            </a:r>
            <a:r>
              <a:rPr sz="2300" spc="-114" dirty="0">
                <a:latin typeface="Trebuchet MS"/>
                <a:cs typeface="Trebuchet MS"/>
              </a:rPr>
              <a:t>1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60" dirty="0">
                <a:latin typeface="Trebuchet MS"/>
                <a:cs typeface="Trebuchet MS"/>
              </a:rPr>
              <a:t>hash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code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225" dirty="0">
                <a:latin typeface="Trebuchet MS"/>
                <a:cs typeface="Trebuchet MS"/>
              </a:rPr>
              <a:t>(e.g.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fb2d2ec5069fc6776c80b3ad6b7cbde3cade4e)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3987572"/>
            <a:ext cx="4924207" cy="2372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39135-51B6-FE01-E8FD-1932099F3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424" y="221995"/>
            <a:ext cx="6471285" cy="1491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dirty="0">
                <a:solidFill>
                  <a:srgbClr val="343436"/>
                </a:solidFill>
              </a:rPr>
              <a:t>HOW</a:t>
            </a:r>
            <a:r>
              <a:rPr spc="100" dirty="0">
                <a:solidFill>
                  <a:srgbClr val="343436"/>
                </a:solidFill>
              </a:rPr>
              <a:t> </a:t>
            </a:r>
            <a:r>
              <a:rPr spc="160" dirty="0">
                <a:solidFill>
                  <a:srgbClr val="343436"/>
                </a:solidFill>
              </a:rPr>
              <a:t>DOES</a:t>
            </a:r>
            <a:r>
              <a:rPr spc="100" dirty="0">
                <a:solidFill>
                  <a:srgbClr val="343436"/>
                </a:solidFill>
              </a:rPr>
              <a:t> </a:t>
            </a:r>
            <a:r>
              <a:rPr dirty="0">
                <a:solidFill>
                  <a:srgbClr val="343436"/>
                </a:solidFill>
              </a:rPr>
              <a:t>GIT</a:t>
            </a:r>
            <a:r>
              <a:rPr spc="105" dirty="0">
                <a:solidFill>
                  <a:srgbClr val="343436"/>
                </a:solidFill>
              </a:rPr>
              <a:t> </a:t>
            </a:r>
            <a:r>
              <a:rPr spc="-10" dirty="0">
                <a:solidFill>
                  <a:srgbClr val="343436"/>
                </a:solidFill>
              </a:rPr>
              <a:t>WORK: </a:t>
            </a:r>
            <a:r>
              <a:rPr dirty="0">
                <a:solidFill>
                  <a:srgbClr val="343436"/>
                </a:solidFill>
              </a:rPr>
              <a:t>KEY</a:t>
            </a:r>
            <a:r>
              <a:rPr spc="-135" dirty="0">
                <a:solidFill>
                  <a:srgbClr val="343436"/>
                </a:solidFill>
              </a:rPr>
              <a:t> </a:t>
            </a:r>
            <a:r>
              <a:rPr spc="135" dirty="0">
                <a:solidFill>
                  <a:srgbClr val="343436"/>
                </a:solidFill>
              </a:rPr>
              <a:t>CONCEPTS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2424" y="2051303"/>
            <a:ext cx="7487284" cy="399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83565" marR="5080" indent="-571500">
              <a:lnSpc>
                <a:spcPct val="99600"/>
              </a:lnSpc>
              <a:spcBef>
                <a:spcPts val="110"/>
              </a:spcBef>
              <a:buFont typeface="Arial MT"/>
              <a:buChar char="•"/>
              <a:tabLst>
                <a:tab pos="583565" algn="l"/>
              </a:tabLst>
            </a:pPr>
            <a:r>
              <a:rPr sz="2300" spc="-175" dirty="0">
                <a:latin typeface="Trebuchet MS"/>
                <a:cs typeface="Trebuchet MS"/>
              </a:rPr>
              <a:t>Git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keeps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track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of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your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files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60" dirty="0">
                <a:latin typeface="Trebuchet MS"/>
                <a:cs typeface="Trebuchet MS"/>
              </a:rPr>
              <a:t>using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“snapshots”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that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record </a:t>
            </a:r>
            <a:r>
              <a:rPr sz="2300" spc="-135" dirty="0">
                <a:latin typeface="Trebuchet MS"/>
                <a:cs typeface="Trebuchet MS"/>
              </a:rPr>
              <a:t>what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files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in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your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repository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look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like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55" dirty="0">
                <a:latin typeface="Trebuchet MS"/>
                <a:cs typeface="Trebuchet MS"/>
              </a:rPr>
              <a:t>at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any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given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point </a:t>
            </a:r>
            <a:r>
              <a:rPr sz="2300" spc="-95" dirty="0">
                <a:latin typeface="Trebuchet MS"/>
                <a:cs typeface="Trebuchet MS"/>
              </a:rPr>
              <a:t>in</a:t>
            </a:r>
            <a:r>
              <a:rPr sz="2300" spc="-22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time</a:t>
            </a:r>
            <a:endParaRPr sz="2300">
              <a:latin typeface="Trebuchet MS"/>
              <a:cs typeface="Trebuchet MS"/>
            </a:endParaRPr>
          </a:p>
          <a:p>
            <a:pPr marL="583565" marR="124460" indent="-571500">
              <a:lnSpc>
                <a:spcPts val="2690"/>
              </a:lnSpc>
              <a:spcBef>
                <a:spcPts val="1395"/>
              </a:spcBef>
              <a:buFont typeface="Arial MT"/>
              <a:buChar char="•"/>
              <a:tabLst>
                <a:tab pos="583565" algn="l"/>
              </a:tabLst>
            </a:pPr>
            <a:r>
              <a:rPr sz="2300" spc="-130" dirty="0">
                <a:latin typeface="Trebuchet MS"/>
                <a:cs typeface="Trebuchet MS"/>
              </a:rPr>
              <a:t>You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decide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when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to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take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snapshot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and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of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what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75" dirty="0">
                <a:latin typeface="Trebuchet MS"/>
                <a:cs typeface="Trebuchet MS"/>
              </a:rPr>
              <a:t>files,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this </a:t>
            </a:r>
            <a:r>
              <a:rPr sz="2300" spc="-75" dirty="0">
                <a:latin typeface="Trebuchet MS"/>
                <a:cs typeface="Trebuchet MS"/>
              </a:rPr>
              <a:t>is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known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50" dirty="0">
                <a:latin typeface="Trebuchet MS"/>
                <a:cs typeface="Trebuchet MS"/>
              </a:rPr>
              <a:t>as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20" dirty="0">
                <a:latin typeface="Trebuchet MS"/>
                <a:cs typeface="Trebuchet MS"/>
              </a:rPr>
              <a:t> </a:t>
            </a:r>
            <a:r>
              <a:rPr sz="2300" b="1" spc="-10" dirty="0">
                <a:solidFill>
                  <a:srgbClr val="0070C0"/>
                </a:solidFill>
                <a:latin typeface="Trebuchet MS"/>
                <a:cs typeface="Trebuchet MS"/>
              </a:rPr>
              <a:t>commit</a:t>
            </a:r>
            <a:endParaRPr sz="2300">
              <a:latin typeface="Trebuchet MS"/>
              <a:cs typeface="Trebuchet MS"/>
            </a:endParaRPr>
          </a:p>
          <a:p>
            <a:pPr marL="1497965" lvl="1" indent="-570865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497965" algn="l"/>
              </a:tabLst>
            </a:pPr>
            <a:r>
              <a:rPr sz="2000" spc="-65" dirty="0">
                <a:latin typeface="Trebuchet MS"/>
                <a:cs typeface="Trebuchet MS"/>
              </a:rPr>
              <a:t>Can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be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used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as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noun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or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verb</a:t>
            </a:r>
            <a:endParaRPr sz="2000">
              <a:latin typeface="Trebuchet MS"/>
              <a:cs typeface="Trebuchet MS"/>
            </a:endParaRPr>
          </a:p>
          <a:p>
            <a:pPr marL="1497965" lvl="1" indent="-570865">
              <a:lnSpc>
                <a:spcPct val="100000"/>
              </a:lnSpc>
              <a:buFont typeface="Arial MT"/>
              <a:buChar char="•"/>
              <a:tabLst>
                <a:tab pos="1497965" algn="l"/>
              </a:tabLst>
            </a:pPr>
            <a:r>
              <a:rPr sz="2000" i="1" spc="-240" dirty="0">
                <a:latin typeface="Trebuchet MS"/>
                <a:cs typeface="Trebuchet MS"/>
              </a:rPr>
              <a:t>“I</a:t>
            </a:r>
            <a:r>
              <a:rPr sz="2000" i="1" spc="-204" dirty="0">
                <a:latin typeface="Trebuchet MS"/>
                <a:cs typeface="Trebuchet MS"/>
              </a:rPr>
              <a:t> </a:t>
            </a:r>
            <a:r>
              <a:rPr sz="2000" i="1" spc="-130" dirty="0">
                <a:latin typeface="Trebuchet MS"/>
                <a:cs typeface="Trebuchet MS"/>
              </a:rPr>
              <a:t>commited</a:t>
            </a:r>
            <a:r>
              <a:rPr sz="2000" i="1" spc="-200" dirty="0">
                <a:latin typeface="Trebuchet MS"/>
                <a:cs typeface="Trebuchet MS"/>
              </a:rPr>
              <a:t> </a:t>
            </a:r>
            <a:r>
              <a:rPr sz="2000" i="1" spc="-10" dirty="0">
                <a:latin typeface="Trebuchet MS"/>
                <a:cs typeface="Trebuchet MS"/>
              </a:rPr>
              <a:t>code”</a:t>
            </a:r>
            <a:endParaRPr sz="2000">
              <a:latin typeface="Trebuchet MS"/>
              <a:cs typeface="Trebuchet MS"/>
            </a:endParaRPr>
          </a:p>
          <a:p>
            <a:pPr marL="1497965">
              <a:lnSpc>
                <a:spcPct val="100000"/>
              </a:lnSpc>
            </a:pPr>
            <a:r>
              <a:rPr sz="2000" i="1" spc="-240" dirty="0">
                <a:latin typeface="Trebuchet MS"/>
                <a:cs typeface="Trebuchet MS"/>
              </a:rPr>
              <a:t>“I</a:t>
            </a:r>
            <a:r>
              <a:rPr sz="2000" i="1" spc="-220" dirty="0">
                <a:latin typeface="Trebuchet MS"/>
                <a:cs typeface="Trebuchet MS"/>
              </a:rPr>
              <a:t> </a:t>
            </a:r>
            <a:r>
              <a:rPr sz="2000" i="1" spc="-175" dirty="0">
                <a:latin typeface="Trebuchet MS"/>
                <a:cs typeface="Trebuchet MS"/>
              </a:rPr>
              <a:t>just</a:t>
            </a:r>
            <a:r>
              <a:rPr sz="2000" i="1" spc="-210" dirty="0">
                <a:latin typeface="Trebuchet MS"/>
                <a:cs typeface="Trebuchet MS"/>
              </a:rPr>
              <a:t> </a:t>
            </a:r>
            <a:r>
              <a:rPr sz="2000" i="1" spc="-90" dirty="0">
                <a:latin typeface="Trebuchet MS"/>
                <a:cs typeface="Trebuchet MS"/>
              </a:rPr>
              <a:t>made</a:t>
            </a:r>
            <a:r>
              <a:rPr sz="2000" i="1" spc="-215" dirty="0">
                <a:latin typeface="Trebuchet MS"/>
                <a:cs typeface="Trebuchet MS"/>
              </a:rPr>
              <a:t> </a:t>
            </a:r>
            <a:r>
              <a:rPr sz="2000" i="1" dirty="0">
                <a:latin typeface="Trebuchet MS"/>
                <a:cs typeface="Trebuchet MS"/>
              </a:rPr>
              <a:t>a</a:t>
            </a:r>
            <a:r>
              <a:rPr sz="2000" i="1" spc="-215" dirty="0">
                <a:latin typeface="Trebuchet MS"/>
                <a:cs typeface="Trebuchet MS"/>
              </a:rPr>
              <a:t> </a:t>
            </a:r>
            <a:r>
              <a:rPr sz="2000" i="1" spc="-125" dirty="0">
                <a:latin typeface="Trebuchet MS"/>
                <a:cs typeface="Trebuchet MS"/>
              </a:rPr>
              <a:t>new</a:t>
            </a:r>
            <a:r>
              <a:rPr sz="2000" i="1" spc="-215" dirty="0">
                <a:latin typeface="Trebuchet MS"/>
                <a:cs typeface="Trebuchet MS"/>
              </a:rPr>
              <a:t> </a:t>
            </a:r>
            <a:r>
              <a:rPr sz="2000" i="1" spc="-20" dirty="0">
                <a:latin typeface="Trebuchet MS"/>
                <a:cs typeface="Trebuchet MS"/>
              </a:rPr>
              <a:t>commit”</a:t>
            </a:r>
            <a:endParaRPr sz="200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583565" algn="l"/>
              </a:tabLst>
            </a:pPr>
            <a:r>
              <a:rPr sz="2300" spc="-114" dirty="0">
                <a:latin typeface="Trebuchet MS"/>
                <a:cs typeface="Trebuchet MS"/>
              </a:rPr>
              <a:t>Have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ability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to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30" dirty="0">
                <a:latin typeface="Trebuchet MS"/>
                <a:cs typeface="Trebuchet MS"/>
              </a:rPr>
              <a:t>go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back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and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25" dirty="0">
                <a:latin typeface="Trebuchet MS"/>
                <a:cs typeface="Trebuchet MS"/>
              </a:rPr>
              <a:t>visit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any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commit</a:t>
            </a:r>
            <a:endParaRPr sz="230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583565" algn="l"/>
              </a:tabLst>
            </a:pPr>
            <a:r>
              <a:rPr sz="2300" spc="-170" dirty="0">
                <a:latin typeface="Trebuchet MS"/>
                <a:cs typeface="Trebuchet MS"/>
              </a:rPr>
              <a:t>A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55" dirty="0">
                <a:latin typeface="Trebuchet MS"/>
                <a:cs typeface="Trebuchet MS"/>
              </a:rPr>
              <a:t>project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is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made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55" dirty="0">
                <a:latin typeface="Trebuchet MS"/>
                <a:cs typeface="Trebuchet MS"/>
              </a:rPr>
              <a:t>up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of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bunch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of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commits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69661" y="1598019"/>
            <a:ext cx="4391859" cy="4465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2745C-9783-D838-9718-ACD07B0FF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43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611" rIns="0" bIns="0" rtlCol="0">
            <a:spAutoFit/>
          </a:bodyPr>
          <a:lstStyle/>
          <a:p>
            <a:pPr marL="9297035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DEMO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4173" y="5212079"/>
            <a:ext cx="6325870" cy="1074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300" spc="-80" dirty="0">
                <a:solidFill>
                  <a:srgbClr val="FFFFFF"/>
                </a:solidFill>
                <a:latin typeface="Trebuchet MS"/>
                <a:cs typeface="Trebuchet MS"/>
              </a:rPr>
              <a:t>Repurposing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3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science </a:t>
            </a:r>
            <a:r>
              <a:rPr sz="2300" spc="-120" dirty="0">
                <a:solidFill>
                  <a:srgbClr val="FFFFFF"/>
                </a:solidFill>
                <a:latin typeface="Trebuchet MS"/>
                <a:cs typeface="Trebuchet MS"/>
              </a:rPr>
              <a:t>represents</a:t>
            </a:r>
            <a:r>
              <a:rPr sz="23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transparent,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14" dirty="0">
                <a:solidFill>
                  <a:srgbClr val="FFFFFF"/>
                </a:solidFill>
                <a:latin typeface="Trebuchet MS"/>
                <a:cs typeface="Trebuchet MS"/>
              </a:rPr>
              <a:t>replicable,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85" dirty="0">
                <a:solidFill>
                  <a:srgbClr val="FFFFFF"/>
                </a:solidFill>
                <a:latin typeface="Trebuchet MS"/>
                <a:cs typeface="Trebuchet MS"/>
              </a:rPr>
              <a:t>streamlined </a:t>
            </a:r>
            <a:r>
              <a:rPr sz="2300" spc="-80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23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5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fosters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Trebuchet MS"/>
                <a:cs typeface="Trebuchet MS"/>
              </a:rPr>
              <a:t>responsible</a:t>
            </a:r>
            <a:r>
              <a:rPr sz="2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collaboration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224" y="513493"/>
            <a:ext cx="4515705" cy="4515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9E7D1-096A-80CC-692D-C6FD8AB33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9673" y="637051"/>
            <a:ext cx="9486844" cy="46585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88689" y="5799835"/>
            <a:ext cx="913130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Calibri"/>
                <a:cs typeface="Calibri"/>
              </a:rPr>
              <a:t>One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contributor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commits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updates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copy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GitHub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push. </a:t>
            </a:r>
            <a:r>
              <a:rPr sz="1800" dirty="0">
                <a:latin typeface="Calibri"/>
                <a:cs typeface="Calibri"/>
              </a:rPr>
              <a:t>Another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contributor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stays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up-to-</a:t>
            </a:r>
            <a:r>
              <a:rPr sz="1800" dirty="0">
                <a:latin typeface="Calibri"/>
                <a:cs typeface="Calibri"/>
              </a:rPr>
              <a:t>date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pull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GitHub.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B4914-26ED-C928-339C-38F450AFC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761" y="459739"/>
            <a:ext cx="79781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43436"/>
                </a:solidFill>
              </a:rPr>
              <a:t>KEY </a:t>
            </a:r>
            <a:r>
              <a:rPr spc="110" dirty="0">
                <a:solidFill>
                  <a:srgbClr val="343436"/>
                </a:solidFill>
              </a:rPr>
              <a:t>CONCEPTS:</a:t>
            </a:r>
            <a:r>
              <a:rPr spc="10" dirty="0">
                <a:solidFill>
                  <a:srgbClr val="343436"/>
                </a:solidFill>
              </a:rPr>
              <a:t> </a:t>
            </a:r>
            <a:r>
              <a:rPr spc="135" dirty="0">
                <a:solidFill>
                  <a:srgbClr val="343436"/>
                </a:solidFill>
              </a:rPr>
              <a:t>BRANCHES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8052" y="1289304"/>
            <a:ext cx="5852795" cy="152527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145" dirty="0">
                <a:latin typeface="Trebuchet MS"/>
                <a:cs typeface="Trebuchet MS"/>
              </a:rPr>
              <a:t>All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commits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live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45" dirty="0">
                <a:latin typeface="Trebuchet MS"/>
                <a:cs typeface="Trebuchet MS"/>
              </a:rPr>
              <a:t>on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branch</a:t>
            </a:r>
            <a:endParaRPr sz="2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145" dirty="0">
                <a:latin typeface="Trebuchet MS"/>
                <a:cs typeface="Trebuchet MS"/>
              </a:rPr>
              <a:t>There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can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be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many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branches</a:t>
            </a:r>
            <a:endParaRPr sz="2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125" dirty="0">
                <a:latin typeface="Trebuchet MS"/>
                <a:cs typeface="Trebuchet MS"/>
              </a:rPr>
              <a:t>The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65" dirty="0">
                <a:latin typeface="Trebuchet MS"/>
                <a:cs typeface="Trebuchet MS"/>
              </a:rPr>
              <a:t>project’s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main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branch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is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called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the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b="1" spc="-10" dirty="0">
                <a:solidFill>
                  <a:srgbClr val="0070C0"/>
                </a:solidFill>
                <a:latin typeface="Trebuchet MS"/>
                <a:cs typeface="Trebuchet MS"/>
              </a:rPr>
              <a:t>master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1346" y="3310015"/>
            <a:ext cx="8362159" cy="32546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6621" y="715498"/>
            <a:ext cx="2756711" cy="1526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989536-A033-4711-E4EC-CA491BE87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4511" y="208721"/>
            <a:ext cx="11237595" cy="6231255"/>
            <a:chOff x="954511" y="208721"/>
            <a:chExt cx="11237595" cy="6231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511" y="352524"/>
              <a:ext cx="10826234" cy="60868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96469" y="208721"/>
              <a:ext cx="3996054" cy="1411605"/>
            </a:xfrm>
            <a:custGeom>
              <a:avLst/>
              <a:gdLst/>
              <a:ahLst/>
              <a:cxnLst/>
              <a:rect l="l" t="t" r="r" b="b"/>
              <a:pathLst>
                <a:path w="3996054" h="1411605">
                  <a:moveTo>
                    <a:pt x="3995530" y="0"/>
                  </a:moveTo>
                  <a:lnTo>
                    <a:pt x="0" y="0"/>
                  </a:lnTo>
                  <a:lnTo>
                    <a:pt x="0" y="1411356"/>
                  </a:lnTo>
                  <a:lnTo>
                    <a:pt x="3995530" y="1411356"/>
                  </a:lnTo>
                  <a:lnTo>
                    <a:pt x="3995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F1F2640-8EEF-8321-B554-8E6A44FEA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444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43436"/>
                </a:solidFill>
              </a:rPr>
              <a:t>KEY </a:t>
            </a:r>
            <a:r>
              <a:rPr spc="110" dirty="0">
                <a:solidFill>
                  <a:srgbClr val="343436"/>
                </a:solidFill>
              </a:rPr>
              <a:t>CONCEPTS:</a:t>
            </a:r>
            <a:r>
              <a:rPr spc="10" dirty="0">
                <a:solidFill>
                  <a:srgbClr val="343436"/>
                </a:solidFill>
              </a:rPr>
              <a:t> </a:t>
            </a:r>
            <a:r>
              <a:rPr spc="114" dirty="0">
                <a:solidFill>
                  <a:srgbClr val="343436"/>
                </a:solidFill>
              </a:rPr>
              <a:t>README.MD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112" y="1819655"/>
            <a:ext cx="774636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30" dirty="0">
                <a:latin typeface="Tahoma"/>
                <a:cs typeface="Tahoma"/>
              </a:rPr>
              <a:t>Collaborate</a:t>
            </a:r>
            <a:r>
              <a:rPr sz="2300" spc="-204" dirty="0">
                <a:latin typeface="Tahoma"/>
                <a:cs typeface="Tahoma"/>
              </a:rPr>
              <a:t> </a:t>
            </a:r>
            <a:r>
              <a:rPr sz="2300" spc="-40" dirty="0">
                <a:latin typeface="Tahoma"/>
                <a:cs typeface="Tahoma"/>
              </a:rPr>
              <a:t>responsibly!</a:t>
            </a:r>
            <a:r>
              <a:rPr sz="2300" spc="-210" dirty="0">
                <a:latin typeface="Tahoma"/>
                <a:cs typeface="Tahoma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Every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repository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55" dirty="0">
                <a:latin typeface="Trebuchet MS"/>
                <a:cs typeface="Trebuchet MS"/>
              </a:rPr>
              <a:t>should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be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initialized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1012" y="2164079"/>
            <a:ext cx="73914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40" dirty="0">
                <a:latin typeface="Trebuchet MS"/>
                <a:cs typeface="Trebuchet MS"/>
              </a:rPr>
              <a:t>with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50" dirty="0">
                <a:latin typeface="Trebuchet MS"/>
                <a:cs typeface="Trebuchet MS"/>
              </a:rPr>
              <a:t>a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5237" y="2176741"/>
            <a:ext cx="1228725" cy="368300"/>
          </a:xfrm>
          <a:prstGeom prst="rect">
            <a:avLst/>
          </a:prstGeom>
          <a:solidFill>
            <a:srgbClr val="EEEBD4"/>
          </a:solidFill>
        </p:spPr>
        <p:txBody>
          <a:bodyPr vert="horz" wrap="square" lIns="0" tIns="635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Courier New"/>
                <a:cs typeface="Courier New"/>
              </a:rPr>
              <a:t>README.MD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7787" y="2164079"/>
            <a:ext cx="37909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55" dirty="0">
                <a:latin typeface="Trebuchet MS"/>
                <a:cs typeface="Trebuchet MS"/>
              </a:rPr>
              <a:t>file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112" y="2673096"/>
            <a:ext cx="7787005" cy="2077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>
              <a:lnSpc>
                <a:spcPct val="99600"/>
              </a:lnSpc>
              <a:spcBef>
                <a:spcPts val="110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spc="-90" dirty="0">
                <a:latin typeface="Trebuchet MS"/>
                <a:cs typeface="Trebuchet MS"/>
              </a:rPr>
              <a:t>This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is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where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you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detail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all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the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information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about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the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55" dirty="0">
                <a:latin typeface="Trebuchet MS"/>
                <a:cs typeface="Trebuchet MS"/>
              </a:rPr>
              <a:t>project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so </a:t>
            </a:r>
            <a:r>
              <a:rPr sz="2300" spc="-155" dirty="0">
                <a:latin typeface="Trebuchet MS"/>
                <a:cs typeface="Trebuchet MS"/>
              </a:rPr>
              <a:t>that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the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work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can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be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understood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and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recreated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by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another </a:t>
            </a:r>
            <a:r>
              <a:rPr sz="2300" spc="-110" dirty="0">
                <a:latin typeface="Trebuchet MS"/>
                <a:cs typeface="Trebuchet MS"/>
              </a:rPr>
              <a:t>student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or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collaborator</a:t>
            </a:r>
            <a:endParaRPr sz="2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110" dirty="0">
                <a:latin typeface="Trebuchet MS"/>
                <a:cs typeface="Trebuchet MS"/>
              </a:rPr>
              <a:t>Arguably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most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important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65" dirty="0">
                <a:latin typeface="Trebuchet MS"/>
                <a:cs typeface="Trebuchet MS"/>
              </a:rPr>
              <a:t>file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in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your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repo</a:t>
            </a:r>
            <a:endParaRPr sz="2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65" dirty="0">
                <a:latin typeface="Trebuchet MS"/>
                <a:cs typeface="Trebuchet MS"/>
              </a:rPr>
              <a:t>Use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40" dirty="0">
                <a:solidFill>
                  <a:srgbClr val="0070C0"/>
                </a:solidFill>
                <a:latin typeface="Tahoma"/>
                <a:cs typeface="Tahoma"/>
              </a:rPr>
              <a:t>markdown</a:t>
            </a:r>
            <a:r>
              <a:rPr sz="2300" spc="-225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2300" spc="-125" dirty="0">
                <a:latin typeface="Trebuchet MS"/>
                <a:cs typeface="Trebuchet MS"/>
              </a:rPr>
              <a:t>syntax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to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make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your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75" dirty="0">
                <a:latin typeface="Trebuchet MS"/>
                <a:cs typeface="Trebuchet MS"/>
              </a:rPr>
              <a:t>file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clear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and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easy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to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read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9606" y="2895600"/>
            <a:ext cx="3060505" cy="3307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758CE-884F-CCD1-8727-D6246568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8" y="990599"/>
            <a:ext cx="5635752" cy="5644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92281" y="709619"/>
            <a:ext cx="7472045" cy="5880100"/>
            <a:chOff x="4492281" y="709619"/>
            <a:chExt cx="7472045" cy="5880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6059" y="709619"/>
              <a:ext cx="5238242" cy="58797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2281" y="3811781"/>
              <a:ext cx="2192981" cy="22180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4738" y="72644"/>
            <a:ext cx="3527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>
                <a:solidFill>
                  <a:srgbClr val="343436"/>
                </a:solidFill>
              </a:rPr>
              <a:t>MARKDOWN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7AE20-9FB0-AD6C-733C-8B14E1B82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152" y="322579"/>
            <a:ext cx="3527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>
                <a:solidFill>
                  <a:srgbClr val="343436"/>
                </a:solidFill>
              </a:rPr>
              <a:t>MARKDOWN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8480" y="456691"/>
            <a:ext cx="617474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Trebuchet MS"/>
                <a:cs typeface="Trebuchet MS"/>
              </a:rPr>
              <a:t>Further</a:t>
            </a:r>
            <a:r>
              <a:rPr sz="1800" b="1" spc="-135" dirty="0">
                <a:latin typeface="Trebuchet MS"/>
                <a:cs typeface="Trebuchet MS"/>
              </a:rPr>
              <a:t> </a:t>
            </a:r>
            <a:r>
              <a:rPr sz="1800" b="1" spc="-10" dirty="0">
                <a:latin typeface="Trebuchet MS"/>
                <a:cs typeface="Trebuchet MS"/>
              </a:rPr>
              <a:t>reading: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spc="-100" dirty="0">
                <a:latin typeface="Trebuchet MS"/>
                <a:cs typeface="Trebuchet MS"/>
              </a:rPr>
              <a:t>github.com/adam-p/markdown-</a:t>
            </a:r>
            <a:r>
              <a:rPr sz="1800" spc="-114" dirty="0">
                <a:latin typeface="Trebuchet MS"/>
                <a:cs typeface="Trebuchet MS"/>
              </a:rPr>
              <a:t>here/wiki/Markdown-</a:t>
            </a:r>
            <a:r>
              <a:rPr sz="1800" spc="-80" dirty="0">
                <a:latin typeface="Trebuchet MS"/>
                <a:cs typeface="Trebuchet MS"/>
              </a:rPr>
              <a:t>Cheatsheet/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4998" y="1324115"/>
            <a:ext cx="7020559" cy="4998085"/>
            <a:chOff x="564998" y="1324115"/>
            <a:chExt cx="7020559" cy="4998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998" y="1324115"/>
              <a:ext cx="5088721" cy="46534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1429" y="3306545"/>
              <a:ext cx="5563703" cy="301529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1278" y="1751495"/>
            <a:ext cx="4095772" cy="3891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53AD4-E86B-8340-B6CB-461BACAD0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9311" y="4634474"/>
            <a:ext cx="2382145" cy="17866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761" y="273811"/>
            <a:ext cx="9899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43436"/>
                </a:solidFill>
              </a:rPr>
              <a:t>KEY</a:t>
            </a:r>
            <a:r>
              <a:rPr spc="55" dirty="0">
                <a:solidFill>
                  <a:srgbClr val="343436"/>
                </a:solidFill>
              </a:rPr>
              <a:t> </a:t>
            </a:r>
            <a:r>
              <a:rPr spc="125" dirty="0">
                <a:solidFill>
                  <a:srgbClr val="343436"/>
                </a:solidFill>
              </a:rPr>
              <a:t>CONCEPS:</a:t>
            </a:r>
            <a:r>
              <a:rPr spc="70" dirty="0">
                <a:solidFill>
                  <a:srgbClr val="343436"/>
                </a:solidFill>
              </a:rPr>
              <a:t> </a:t>
            </a:r>
            <a:r>
              <a:rPr spc="114" dirty="0">
                <a:solidFill>
                  <a:srgbClr val="343436"/>
                </a:solidFill>
              </a:rPr>
              <a:t>MAKING</a:t>
            </a:r>
            <a:r>
              <a:rPr spc="55" dirty="0">
                <a:solidFill>
                  <a:srgbClr val="343436"/>
                </a:solidFill>
              </a:rPr>
              <a:t> </a:t>
            </a:r>
            <a:r>
              <a:rPr spc="-365" dirty="0">
                <a:solidFill>
                  <a:srgbClr val="343436"/>
                </a:solidFill>
              </a:rPr>
              <a:t>A</a:t>
            </a:r>
            <a:r>
              <a:rPr spc="60" dirty="0">
                <a:solidFill>
                  <a:srgbClr val="343436"/>
                </a:solidFill>
              </a:rPr>
              <a:t> </a:t>
            </a:r>
            <a:r>
              <a:rPr spc="175" dirty="0">
                <a:solidFill>
                  <a:srgbClr val="343436"/>
                </a:solidFill>
              </a:rPr>
              <a:t>COMMIT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6938" y="1246632"/>
            <a:ext cx="156146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85" dirty="0">
                <a:latin typeface="Tahoma"/>
                <a:cs typeface="Tahoma"/>
              </a:rPr>
              <a:t>The</a:t>
            </a:r>
            <a:r>
              <a:rPr sz="2300" spc="-245" dirty="0">
                <a:latin typeface="Tahoma"/>
                <a:cs typeface="Tahoma"/>
              </a:rPr>
              <a:t> </a:t>
            </a:r>
            <a:r>
              <a:rPr sz="2300" spc="-60" dirty="0">
                <a:latin typeface="Tahoma"/>
                <a:cs typeface="Tahoma"/>
              </a:rPr>
              <a:t>process: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938" y="1588008"/>
            <a:ext cx="3670935" cy="103759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105" dirty="0">
                <a:latin typeface="Trebuchet MS"/>
                <a:cs typeface="Trebuchet MS"/>
              </a:rPr>
              <a:t>Make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some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75" dirty="0">
                <a:latin typeface="Trebuchet MS"/>
                <a:cs typeface="Trebuchet MS"/>
              </a:rPr>
              <a:t>changes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to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file</a:t>
            </a:r>
            <a:endParaRPr sz="2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65" dirty="0">
                <a:latin typeface="Trebuchet MS"/>
                <a:cs typeface="Trebuchet MS"/>
              </a:rPr>
              <a:t>Use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the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1864" y="2262921"/>
            <a:ext cx="1041400" cy="368300"/>
          </a:xfrm>
          <a:prstGeom prst="rect">
            <a:avLst/>
          </a:prstGeom>
          <a:solidFill>
            <a:srgbClr val="EEEBD4"/>
          </a:solidFill>
        </p:spPr>
        <p:txBody>
          <a:bodyPr vert="horz" wrap="square" lIns="0" tIns="368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sz="2000" spc="-10" dirty="0">
                <a:latin typeface="Courier New"/>
                <a:cs typeface="Courier New"/>
              </a:rPr>
              <a:t>git</a:t>
            </a:r>
            <a:r>
              <a:rPr sz="2000" spc="-285" dirty="0">
                <a:latin typeface="Courier New"/>
                <a:cs typeface="Courier New"/>
              </a:rPr>
              <a:t> </a:t>
            </a:r>
            <a:r>
              <a:rPr sz="2000" spc="-25" dirty="0">
                <a:latin typeface="Courier New"/>
                <a:cs typeface="Courier New"/>
              </a:rPr>
              <a:t>add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664" y="2249423"/>
            <a:ext cx="255016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70" dirty="0">
                <a:latin typeface="Trebuchet MS"/>
                <a:cs typeface="Trebuchet MS"/>
              </a:rPr>
              <a:t>command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or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Atom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to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938" y="2438400"/>
            <a:ext cx="4895215" cy="243649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320"/>
              </a:spcBef>
            </a:pPr>
            <a:r>
              <a:rPr sz="2300" spc="-65" dirty="0">
                <a:latin typeface="Trebuchet MS"/>
                <a:cs typeface="Trebuchet MS"/>
              </a:rPr>
              <a:t>add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files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to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the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b="1" spc="-40" dirty="0">
                <a:solidFill>
                  <a:srgbClr val="0070C0"/>
                </a:solidFill>
                <a:latin typeface="Trebuchet MS"/>
                <a:cs typeface="Trebuchet MS"/>
              </a:rPr>
              <a:t>staging</a:t>
            </a:r>
            <a:r>
              <a:rPr sz="2300" b="1" spc="-204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2300" b="1" spc="-20" dirty="0">
                <a:solidFill>
                  <a:srgbClr val="0070C0"/>
                </a:solidFill>
                <a:latin typeface="Trebuchet MS"/>
                <a:cs typeface="Trebuchet MS"/>
              </a:rPr>
              <a:t>area</a:t>
            </a:r>
            <a:endParaRPr sz="23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299"/>
              </a:lnSpc>
              <a:spcBef>
                <a:spcPts val="1220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spc="-130" dirty="0">
                <a:latin typeface="Trebuchet MS"/>
                <a:cs typeface="Trebuchet MS"/>
              </a:rPr>
              <a:t>Type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commit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75" dirty="0">
                <a:latin typeface="Trebuchet MS"/>
                <a:cs typeface="Trebuchet MS"/>
              </a:rPr>
              <a:t>message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160" dirty="0">
                <a:latin typeface="Trebuchet MS"/>
                <a:cs typeface="Trebuchet MS"/>
              </a:rPr>
              <a:t>(that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shortly </a:t>
            </a:r>
            <a:r>
              <a:rPr sz="2300" spc="-95" dirty="0">
                <a:latin typeface="Trebuchet MS"/>
                <a:cs typeface="Trebuchet MS"/>
              </a:rPr>
              <a:t>describes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changes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you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made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45" dirty="0">
                <a:latin typeface="Trebuchet MS"/>
                <a:cs typeface="Trebuchet MS"/>
              </a:rPr>
              <a:t>since </a:t>
            </a:r>
            <a:r>
              <a:rPr sz="2300" spc="-150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last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commit)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into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the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commit </a:t>
            </a:r>
            <a:r>
              <a:rPr sz="2300" spc="-75" dirty="0">
                <a:latin typeface="Trebuchet MS"/>
                <a:cs typeface="Trebuchet MS"/>
              </a:rPr>
              <a:t>message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65" dirty="0">
                <a:latin typeface="Trebuchet MS"/>
                <a:cs typeface="Trebuchet MS"/>
              </a:rPr>
              <a:t>box,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and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click</a:t>
            </a:r>
            <a:endParaRPr sz="2300">
              <a:latin typeface="Trebuchet MS"/>
              <a:cs typeface="Trebuchet MS"/>
            </a:endParaRPr>
          </a:p>
          <a:p>
            <a:pPr marL="355600">
              <a:lnSpc>
                <a:spcPts val="2710"/>
              </a:lnSpc>
            </a:pPr>
            <a:r>
              <a:rPr sz="2300" spc="-150" dirty="0">
                <a:latin typeface="Trebuchet MS"/>
                <a:cs typeface="Trebuchet MS"/>
              </a:rPr>
              <a:t>the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Commit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button.</a:t>
            </a:r>
            <a:endParaRPr sz="23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76544" y="1342806"/>
            <a:ext cx="5922645" cy="5515610"/>
            <a:chOff x="5876544" y="1342806"/>
            <a:chExt cx="5922645" cy="55156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6544" y="5047487"/>
              <a:ext cx="5922263" cy="18105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4939" y="1342806"/>
              <a:ext cx="5904781" cy="366096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B65AA-8555-FEBA-BE68-1EF766579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43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605" y="371347"/>
            <a:ext cx="75285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>
                <a:solidFill>
                  <a:srgbClr val="F2F2F2"/>
                </a:solidFill>
              </a:rPr>
              <a:t>BEFORE</a:t>
            </a:r>
            <a:r>
              <a:rPr spc="5" dirty="0">
                <a:solidFill>
                  <a:srgbClr val="F2F2F2"/>
                </a:solidFill>
              </a:rPr>
              <a:t> </a:t>
            </a:r>
            <a:r>
              <a:rPr dirty="0">
                <a:solidFill>
                  <a:srgbClr val="F2F2F2"/>
                </a:solidFill>
              </a:rPr>
              <a:t>WE</a:t>
            </a:r>
            <a:r>
              <a:rPr spc="5" dirty="0">
                <a:solidFill>
                  <a:srgbClr val="F2F2F2"/>
                </a:solidFill>
              </a:rPr>
              <a:t> </a:t>
            </a:r>
            <a:r>
              <a:rPr dirty="0">
                <a:solidFill>
                  <a:srgbClr val="F2F2F2"/>
                </a:solidFill>
              </a:rPr>
              <a:t>GET</a:t>
            </a:r>
            <a:r>
              <a:rPr spc="5" dirty="0">
                <a:solidFill>
                  <a:srgbClr val="F2F2F2"/>
                </a:solidFill>
              </a:rPr>
              <a:t> </a:t>
            </a:r>
            <a:r>
              <a:rPr spc="70" dirty="0">
                <a:solidFill>
                  <a:srgbClr val="F2F2F2"/>
                </a:solidFill>
              </a:rPr>
              <a:t>STARTED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2605" y="1662103"/>
            <a:ext cx="9417685" cy="1421130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20"/>
              </a:spcBef>
              <a:tabLst>
                <a:tab pos="583565" algn="l"/>
              </a:tabLst>
            </a:pPr>
            <a:r>
              <a:rPr sz="3200" spc="-340" dirty="0">
                <a:solidFill>
                  <a:srgbClr val="F2F2F2"/>
                </a:solidFill>
                <a:latin typeface="Trebuchet MS"/>
                <a:cs typeface="Trebuchet MS"/>
              </a:rPr>
              <a:t>1.</a:t>
            </a:r>
            <a:r>
              <a:rPr sz="3200" dirty="0">
                <a:solidFill>
                  <a:srgbClr val="F2F2F2"/>
                </a:solidFill>
                <a:latin typeface="Trebuchet MS"/>
                <a:cs typeface="Trebuchet MS"/>
              </a:rPr>
              <a:t>	</a:t>
            </a:r>
            <a:r>
              <a:rPr sz="3200" spc="-90" dirty="0">
                <a:solidFill>
                  <a:srgbClr val="F2F2F2"/>
                </a:solidFill>
                <a:latin typeface="Trebuchet MS"/>
                <a:cs typeface="Trebuchet MS"/>
              </a:rPr>
              <a:t>Sign-</a:t>
            </a:r>
            <a:r>
              <a:rPr sz="3200" spc="-65" dirty="0">
                <a:solidFill>
                  <a:srgbClr val="F2F2F2"/>
                </a:solidFill>
                <a:latin typeface="Trebuchet MS"/>
                <a:cs typeface="Trebuchet MS"/>
              </a:rPr>
              <a:t>up</a:t>
            </a:r>
            <a:r>
              <a:rPr sz="3200" spc="-300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sz="3200" spc="-204" dirty="0">
                <a:solidFill>
                  <a:srgbClr val="F2F2F2"/>
                </a:solidFill>
                <a:latin typeface="Trebuchet MS"/>
                <a:cs typeface="Trebuchet MS"/>
              </a:rPr>
              <a:t>for</a:t>
            </a:r>
            <a:r>
              <a:rPr sz="3200" spc="-295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sz="3200" spc="-160" dirty="0">
                <a:solidFill>
                  <a:srgbClr val="F2F2F2"/>
                </a:solidFill>
                <a:latin typeface="Trebuchet MS"/>
                <a:cs typeface="Trebuchet MS"/>
              </a:rPr>
              <a:t>GitHub</a:t>
            </a:r>
            <a:r>
              <a:rPr sz="3200" spc="-295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sz="3200" spc="-105" dirty="0">
                <a:solidFill>
                  <a:srgbClr val="F2F2F2"/>
                </a:solidFill>
                <a:latin typeface="Trebuchet MS"/>
                <a:cs typeface="Trebuchet MS"/>
              </a:rPr>
              <a:t>Pro</a:t>
            </a:r>
            <a:r>
              <a:rPr sz="3200" spc="-295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F2F2F2"/>
                </a:solidFill>
                <a:latin typeface="Trebuchet MS"/>
                <a:cs typeface="Trebuchet MS"/>
              </a:rPr>
              <a:t>with</a:t>
            </a:r>
            <a:r>
              <a:rPr sz="3200" spc="-300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F2F2F2"/>
                </a:solidFill>
                <a:latin typeface="Trebuchet MS"/>
                <a:cs typeface="Trebuchet MS"/>
              </a:rPr>
              <a:t>a</a:t>
            </a:r>
            <a:r>
              <a:rPr sz="3200" spc="-290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F2F2F2"/>
                </a:solidFill>
                <a:latin typeface="Trebuchet MS"/>
                <a:cs typeface="Trebuchet MS"/>
              </a:rPr>
              <a:t>student</a:t>
            </a:r>
            <a:r>
              <a:rPr sz="3200" spc="-295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sz="3200" spc="-160" dirty="0">
                <a:solidFill>
                  <a:srgbClr val="F2F2F2"/>
                </a:solidFill>
                <a:latin typeface="Trebuchet MS"/>
                <a:cs typeface="Trebuchet MS"/>
              </a:rPr>
              <a:t>developer</a:t>
            </a:r>
            <a:r>
              <a:rPr sz="3200" spc="-300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F2F2F2"/>
                </a:solidFill>
                <a:latin typeface="Trebuchet MS"/>
                <a:cs typeface="Trebuchet MS"/>
              </a:rPr>
              <a:t>pack:</a:t>
            </a:r>
            <a:endParaRPr sz="3200">
              <a:latin typeface="Trebuchet MS"/>
              <a:cs typeface="Trebuchet MS"/>
            </a:endParaRPr>
          </a:p>
          <a:p>
            <a:pPr marL="584200">
              <a:lnSpc>
                <a:spcPct val="100000"/>
              </a:lnSpc>
              <a:spcBef>
                <a:spcPts val="1764"/>
              </a:spcBef>
            </a:pPr>
            <a:r>
              <a:rPr sz="2800" b="1" spc="-70" dirty="0">
                <a:solidFill>
                  <a:srgbClr val="659CC8"/>
                </a:solidFill>
                <a:latin typeface="Trebuchet MS"/>
                <a:cs typeface="Trebuchet MS"/>
              </a:rPr>
              <a:t>education.github.com/pack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605" y="4316911"/>
            <a:ext cx="5195284" cy="1426031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20"/>
              </a:spcBef>
            </a:pPr>
            <a:r>
              <a:rPr sz="3200" spc="-315" dirty="0">
                <a:solidFill>
                  <a:srgbClr val="F2F2F2"/>
                </a:solidFill>
                <a:latin typeface="Trebuchet MS"/>
                <a:cs typeface="Trebuchet MS"/>
              </a:rPr>
              <a:t>2.</a:t>
            </a:r>
            <a:r>
              <a:rPr sz="3200" spc="-295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F2F2F2"/>
                </a:solidFill>
                <a:latin typeface="Trebuchet MS"/>
                <a:cs typeface="Trebuchet MS"/>
              </a:rPr>
              <a:t>Download</a:t>
            </a:r>
            <a:r>
              <a:rPr sz="3200" spc="-300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sz="3200" spc="-85" dirty="0">
                <a:solidFill>
                  <a:srgbClr val="F2F2F2"/>
                </a:solidFill>
                <a:latin typeface="Trebuchet MS"/>
                <a:cs typeface="Trebuchet MS"/>
              </a:rPr>
              <a:t>and</a:t>
            </a:r>
            <a:r>
              <a:rPr sz="3200" spc="-300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sz="3200" spc="-155" dirty="0">
                <a:solidFill>
                  <a:srgbClr val="F2F2F2"/>
                </a:solidFill>
                <a:latin typeface="Trebuchet MS"/>
                <a:cs typeface="Trebuchet MS"/>
              </a:rPr>
              <a:t>install</a:t>
            </a:r>
            <a:r>
              <a:rPr sz="3200" spc="-290" dirty="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lang="fr-FR" sz="3200" spc="-80" dirty="0" err="1">
                <a:solidFill>
                  <a:srgbClr val="F2F2F2"/>
                </a:solidFill>
                <a:latin typeface="Trebuchet MS"/>
                <a:cs typeface="Trebuchet MS"/>
              </a:rPr>
              <a:t>Vscode</a:t>
            </a:r>
            <a:endParaRPr sz="3200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1764"/>
              </a:spcBef>
            </a:pPr>
            <a:r>
              <a:rPr lang="fr-FR" sz="2800" b="1" spc="-10" dirty="0">
                <a:solidFill>
                  <a:srgbClr val="659CC8"/>
                </a:solidFill>
                <a:latin typeface="Trebuchet MS"/>
                <a:cs typeface="Trebuchet MS"/>
              </a:rPr>
              <a:t>code.visualstudio.com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04112" y="3060191"/>
            <a:ext cx="5784850" cy="3562985"/>
            <a:chOff x="6404112" y="3060191"/>
            <a:chExt cx="5784850" cy="35629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504" y="3060191"/>
              <a:ext cx="5108448" cy="31668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4112" y="5057139"/>
              <a:ext cx="1358347" cy="156555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13043" y="14908"/>
            <a:ext cx="2478956" cy="1556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2588F-6457-CF3B-BD0A-471DBE771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424" y="273811"/>
            <a:ext cx="105238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>
                <a:solidFill>
                  <a:srgbClr val="343436"/>
                </a:solidFill>
              </a:rPr>
              <a:t>WRITING</a:t>
            </a:r>
            <a:r>
              <a:rPr spc="114" dirty="0">
                <a:solidFill>
                  <a:srgbClr val="343436"/>
                </a:solidFill>
              </a:rPr>
              <a:t> </a:t>
            </a:r>
            <a:r>
              <a:rPr spc="-365" dirty="0">
                <a:solidFill>
                  <a:srgbClr val="343436"/>
                </a:solidFill>
              </a:rPr>
              <a:t>A</a:t>
            </a:r>
            <a:r>
              <a:rPr spc="120" dirty="0">
                <a:solidFill>
                  <a:srgbClr val="343436"/>
                </a:solidFill>
              </a:rPr>
              <a:t> </a:t>
            </a:r>
            <a:r>
              <a:rPr spc="55" dirty="0">
                <a:solidFill>
                  <a:srgbClr val="343436"/>
                </a:solidFill>
              </a:rPr>
              <a:t>GOOD</a:t>
            </a:r>
            <a:r>
              <a:rPr spc="125" dirty="0">
                <a:solidFill>
                  <a:srgbClr val="343436"/>
                </a:solidFill>
              </a:rPr>
              <a:t> </a:t>
            </a:r>
            <a:r>
              <a:rPr spc="135" dirty="0">
                <a:solidFill>
                  <a:srgbClr val="343436"/>
                </a:solidFill>
              </a:rPr>
              <a:t>COMMIT</a:t>
            </a:r>
            <a:r>
              <a:rPr spc="125" dirty="0">
                <a:solidFill>
                  <a:srgbClr val="343436"/>
                </a:solidFill>
              </a:rPr>
              <a:t> </a:t>
            </a:r>
            <a:r>
              <a:rPr spc="195" dirty="0">
                <a:solidFill>
                  <a:srgbClr val="343436"/>
                </a:solidFill>
              </a:rPr>
              <a:t>MESSAGE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2424" y="1371600"/>
            <a:ext cx="4876800" cy="457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85" dirty="0">
                <a:latin typeface="Tahoma"/>
                <a:cs typeface="Tahoma"/>
              </a:rPr>
              <a:t>The</a:t>
            </a:r>
            <a:r>
              <a:rPr sz="2300" spc="-240" dirty="0">
                <a:latin typeface="Tahoma"/>
                <a:cs typeface="Tahoma"/>
              </a:rPr>
              <a:t> </a:t>
            </a:r>
            <a:r>
              <a:rPr sz="2300" spc="-120" dirty="0">
                <a:latin typeface="Tahoma"/>
                <a:cs typeface="Tahoma"/>
              </a:rPr>
              <a:t>7</a:t>
            </a:r>
            <a:r>
              <a:rPr sz="2300" spc="-240" dirty="0">
                <a:latin typeface="Tahoma"/>
                <a:cs typeface="Tahoma"/>
              </a:rPr>
              <a:t> </a:t>
            </a:r>
            <a:r>
              <a:rPr sz="2300" spc="-40" dirty="0">
                <a:latin typeface="Tahoma"/>
                <a:cs typeface="Tahoma"/>
              </a:rPr>
              <a:t>rules</a:t>
            </a:r>
            <a:r>
              <a:rPr sz="2300" spc="-235" dirty="0">
                <a:latin typeface="Tahoma"/>
                <a:cs typeface="Tahoma"/>
              </a:rPr>
              <a:t> </a:t>
            </a:r>
            <a:r>
              <a:rPr sz="2300" spc="-45" dirty="0">
                <a:latin typeface="Tahoma"/>
                <a:cs typeface="Tahoma"/>
              </a:rPr>
              <a:t>of</a:t>
            </a:r>
            <a:r>
              <a:rPr sz="2300" spc="-235" dirty="0">
                <a:latin typeface="Tahoma"/>
                <a:cs typeface="Tahoma"/>
              </a:rPr>
              <a:t> </a:t>
            </a:r>
            <a:r>
              <a:rPr sz="2300" spc="-70" dirty="0">
                <a:latin typeface="Tahoma"/>
                <a:cs typeface="Tahoma"/>
              </a:rPr>
              <a:t>a</a:t>
            </a:r>
            <a:r>
              <a:rPr sz="2300" spc="-229" dirty="0">
                <a:latin typeface="Tahoma"/>
                <a:cs typeface="Tahoma"/>
              </a:rPr>
              <a:t> </a:t>
            </a:r>
            <a:r>
              <a:rPr sz="2300" spc="-65" dirty="0">
                <a:latin typeface="Tahoma"/>
                <a:cs typeface="Tahoma"/>
              </a:rPr>
              <a:t>great</a:t>
            </a:r>
            <a:r>
              <a:rPr sz="2300" spc="-235" dirty="0">
                <a:latin typeface="Tahoma"/>
                <a:cs typeface="Tahoma"/>
              </a:rPr>
              <a:t> </a:t>
            </a:r>
            <a:r>
              <a:rPr sz="2300" spc="-20" dirty="0">
                <a:latin typeface="Tahoma"/>
                <a:cs typeface="Tahoma"/>
              </a:rPr>
              <a:t>commit</a:t>
            </a:r>
            <a:r>
              <a:rPr sz="2300" spc="-235" dirty="0">
                <a:latin typeface="Tahoma"/>
                <a:cs typeface="Tahoma"/>
              </a:rPr>
              <a:t> </a:t>
            </a:r>
            <a:r>
              <a:rPr sz="2300" spc="-10" dirty="0">
                <a:latin typeface="Tahoma"/>
                <a:cs typeface="Tahoma"/>
              </a:rPr>
              <a:t>message:</a:t>
            </a:r>
            <a:endParaRPr sz="2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300">
              <a:latin typeface="Tahoma"/>
              <a:cs typeface="Tahoma"/>
            </a:endParaRPr>
          </a:p>
          <a:p>
            <a:pPr marL="469265" marR="367030" indent="-457200">
              <a:lnSpc>
                <a:spcPts val="2710"/>
              </a:lnSpc>
              <a:buAutoNum type="arabicPeriod"/>
              <a:tabLst>
                <a:tab pos="469265" algn="l"/>
              </a:tabLst>
            </a:pPr>
            <a:r>
              <a:rPr sz="2300" spc="-114" dirty="0">
                <a:latin typeface="Trebuchet MS"/>
                <a:cs typeface="Trebuchet MS"/>
              </a:rPr>
              <a:t>Separate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subject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from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body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with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50" dirty="0">
                <a:latin typeface="Trebuchet MS"/>
                <a:cs typeface="Trebuchet MS"/>
              </a:rPr>
              <a:t>a </a:t>
            </a:r>
            <a:r>
              <a:rPr sz="2300" spc="-90" dirty="0">
                <a:latin typeface="Trebuchet MS"/>
                <a:cs typeface="Trebuchet MS"/>
              </a:rPr>
              <a:t>blank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line</a:t>
            </a:r>
            <a:endParaRPr sz="2300">
              <a:latin typeface="Trebuchet MS"/>
              <a:cs typeface="Trebuchet MS"/>
            </a:endParaRPr>
          </a:p>
          <a:p>
            <a:pPr marL="469265" indent="-456565">
              <a:lnSpc>
                <a:spcPts val="2705"/>
              </a:lnSpc>
              <a:buAutoNum type="arabicPeriod"/>
              <a:tabLst>
                <a:tab pos="469265" algn="l"/>
              </a:tabLst>
            </a:pPr>
            <a:r>
              <a:rPr sz="2300" spc="-130" dirty="0">
                <a:latin typeface="Trebuchet MS"/>
                <a:cs typeface="Trebuchet MS"/>
              </a:rPr>
              <a:t>Limit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subject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line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to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50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characters</a:t>
            </a:r>
            <a:endParaRPr sz="2300">
              <a:latin typeface="Trebuchet MS"/>
              <a:cs typeface="Trebuchet MS"/>
            </a:endParaRPr>
          </a:p>
          <a:p>
            <a:pPr marL="469265" indent="-456565">
              <a:lnSpc>
                <a:spcPts val="2725"/>
              </a:lnSpc>
              <a:spcBef>
                <a:spcPts val="50"/>
              </a:spcBef>
              <a:buAutoNum type="arabicPeriod"/>
              <a:tabLst>
                <a:tab pos="469265" algn="l"/>
              </a:tabLst>
            </a:pPr>
            <a:r>
              <a:rPr sz="2300" spc="-130" dirty="0">
                <a:latin typeface="Trebuchet MS"/>
                <a:cs typeface="Trebuchet MS"/>
              </a:rPr>
              <a:t>Capitalize</a:t>
            </a:r>
            <a:r>
              <a:rPr sz="2300" spc="-18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subject</a:t>
            </a:r>
            <a:r>
              <a:rPr sz="2300" spc="-18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line</a:t>
            </a:r>
            <a:endParaRPr sz="2300">
              <a:latin typeface="Trebuchet MS"/>
              <a:cs typeface="Trebuchet MS"/>
            </a:endParaRPr>
          </a:p>
          <a:p>
            <a:pPr marL="469265" marR="463550" indent="-457200">
              <a:lnSpc>
                <a:spcPts val="2810"/>
              </a:lnSpc>
              <a:spcBef>
                <a:spcPts val="15"/>
              </a:spcBef>
              <a:buAutoNum type="arabicPeriod"/>
              <a:tabLst>
                <a:tab pos="469265" algn="l"/>
              </a:tabLst>
            </a:pPr>
            <a:r>
              <a:rPr sz="2300" spc="-35" dirty="0">
                <a:latin typeface="Trebuchet MS"/>
                <a:cs typeface="Trebuchet MS"/>
              </a:rPr>
              <a:t>Do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not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end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subject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line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with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50" dirty="0">
                <a:latin typeface="Trebuchet MS"/>
                <a:cs typeface="Trebuchet MS"/>
              </a:rPr>
              <a:t>a </a:t>
            </a:r>
            <a:r>
              <a:rPr sz="2300" spc="-10" dirty="0">
                <a:latin typeface="Trebuchet MS"/>
                <a:cs typeface="Trebuchet MS"/>
              </a:rPr>
              <a:t>period</a:t>
            </a:r>
            <a:endParaRPr sz="2300">
              <a:latin typeface="Trebuchet MS"/>
              <a:cs typeface="Trebuchet MS"/>
            </a:endParaRPr>
          </a:p>
          <a:p>
            <a:pPr marL="469265" indent="-456565">
              <a:lnSpc>
                <a:spcPts val="2610"/>
              </a:lnSpc>
              <a:buAutoNum type="arabicPeriod"/>
              <a:tabLst>
                <a:tab pos="469265" algn="l"/>
              </a:tabLst>
            </a:pPr>
            <a:r>
              <a:rPr sz="2300" spc="-65" dirty="0">
                <a:latin typeface="Trebuchet MS"/>
                <a:cs typeface="Trebuchet MS"/>
              </a:rPr>
              <a:t>Use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imperative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40" dirty="0">
                <a:latin typeface="Trebuchet MS"/>
                <a:cs typeface="Trebuchet MS"/>
              </a:rPr>
              <a:t>mood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in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the</a:t>
            </a:r>
            <a:endParaRPr sz="2300">
              <a:latin typeface="Trebuchet MS"/>
              <a:cs typeface="Trebuchet MS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2300" spc="-135" dirty="0">
                <a:latin typeface="Trebuchet MS"/>
                <a:cs typeface="Trebuchet MS"/>
              </a:rPr>
              <a:t>subject</a:t>
            </a:r>
            <a:r>
              <a:rPr sz="2300" spc="-18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line</a:t>
            </a:r>
            <a:endParaRPr sz="2300">
              <a:latin typeface="Trebuchet MS"/>
              <a:cs typeface="Trebuchet MS"/>
            </a:endParaRPr>
          </a:p>
          <a:p>
            <a:pPr marL="469265" indent="-456565">
              <a:lnSpc>
                <a:spcPts val="2725"/>
              </a:lnSpc>
              <a:spcBef>
                <a:spcPts val="45"/>
              </a:spcBef>
              <a:buAutoNum type="arabicPeriod" startAt="6"/>
              <a:tabLst>
                <a:tab pos="469265" algn="l"/>
              </a:tabLst>
            </a:pPr>
            <a:r>
              <a:rPr sz="2300" spc="-135" dirty="0">
                <a:latin typeface="Trebuchet MS"/>
                <a:cs typeface="Trebuchet MS"/>
              </a:rPr>
              <a:t>Wrap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body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55" dirty="0">
                <a:latin typeface="Trebuchet MS"/>
                <a:cs typeface="Trebuchet MS"/>
              </a:rPr>
              <a:t>at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72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characters</a:t>
            </a:r>
            <a:endParaRPr sz="2300">
              <a:latin typeface="Trebuchet MS"/>
              <a:cs typeface="Trebuchet MS"/>
            </a:endParaRPr>
          </a:p>
          <a:p>
            <a:pPr marL="469265" indent="-456565">
              <a:lnSpc>
                <a:spcPts val="2725"/>
              </a:lnSpc>
              <a:buAutoNum type="arabicPeriod" startAt="6"/>
              <a:tabLst>
                <a:tab pos="469265" algn="l"/>
              </a:tabLst>
            </a:pPr>
            <a:r>
              <a:rPr sz="2300" spc="-65" dirty="0">
                <a:latin typeface="Trebuchet MS"/>
                <a:cs typeface="Trebuchet MS"/>
              </a:rPr>
              <a:t>Use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body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to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25" dirty="0">
                <a:latin typeface="Trebuchet MS"/>
                <a:cs typeface="Trebuchet MS"/>
              </a:rPr>
              <a:t>explain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what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and</a:t>
            </a:r>
            <a:endParaRPr sz="2300">
              <a:latin typeface="Trebuchet MS"/>
              <a:cs typeface="Trebuchet MS"/>
            </a:endParaRPr>
          </a:p>
          <a:p>
            <a:pPr marL="469265">
              <a:lnSpc>
                <a:spcPct val="100000"/>
              </a:lnSpc>
              <a:spcBef>
                <a:spcPts val="50"/>
              </a:spcBef>
            </a:pPr>
            <a:r>
              <a:rPr sz="2300" i="1" spc="-160" dirty="0">
                <a:latin typeface="Trebuchet MS"/>
                <a:cs typeface="Trebuchet MS"/>
              </a:rPr>
              <a:t>why</a:t>
            </a:r>
            <a:r>
              <a:rPr sz="2300" i="1" spc="-210" dirty="0">
                <a:latin typeface="Trebuchet MS"/>
                <a:cs typeface="Trebuchet MS"/>
              </a:rPr>
              <a:t> </a:t>
            </a:r>
            <a:r>
              <a:rPr sz="2300" spc="-165" dirty="0">
                <a:latin typeface="Trebuchet MS"/>
                <a:cs typeface="Trebuchet MS"/>
              </a:rPr>
              <a:t>vs.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i="1" spc="-25" dirty="0">
                <a:latin typeface="Trebuchet MS"/>
                <a:cs typeface="Trebuchet MS"/>
              </a:rPr>
              <a:t>how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6630" y="2046578"/>
            <a:ext cx="6086287" cy="3431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4E42F-A77A-45E8-42A3-9022DC835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6822" y="3048000"/>
            <a:ext cx="2858049" cy="25773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0276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365" dirty="0">
                <a:solidFill>
                  <a:srgbClr val="343436"/>
                </a:solidFill>
              </a:rPr>
              <a:t>A</a:t>
            </a:r>
            <a:r>
              <a:rPr dirty="0">
                <a:solidFill>
                  <a:srgbClr val="343436"/>
                </a:solidFill>
              </a:rPr>
              <a:t> FEW</a:t>
            </a:r>
            <a:r>
              <a:rPr spc="-10" dirty="0">
                <a:solidFill>
                  <a:srgbClr val="343436"/>
                </a:solidFill>
              </a:rPr>
              <a:t> </a:t>
            </a:r>
            <a:r>
              <a:rPr spc="145" dirty="0">
                <a:solidFill>
                  <a:srgbClr val="343436"/>
                </a:solidFill>
              </a:rPr>
              <a:t>SETUP</a:t>
            </a:r>
            <a:r>
              <a:rPr spc="-10" dirty="0">
                <a:solidFill>
                  <a:srgbClr val="343436"/>
                </a:solidFill>
              </a:rPr>
              <a:t> </a:t>
            </a:r>
            <a:r>
              <a:rPr spc="145" dirty="0">
                <a:solidFill>
                  <a:srgbClr val="343436"/>
                </a:solidFill>
              </a:rPr>
              <a:t>TIPS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5735" y="1901952"/>
            <a:ext cx="8107680" cy="32766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spc="-100" dirty="0">
                <a:latin typeface="Trebuchet MS"/>
                <a:cs typeface="Trebuchet MS"/>
              </a:rPr>
              <a:t>Follow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steps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to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55" dirty="0">
                <a:latin typeface="Trebuchet MS"/>
                <a:cs typeface="Trebuchet MS"/>
              </a:rPr>
              <a:t>create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an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dirty="0">
                <a:latin typeface="Trebuchet MS"/>
                <a:cs typeface="Trebuchet MS"/>
              </a:rPr>
              <a:t>SSH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key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45" dirty="0">
                <a:latin typeface="Trebuchet MS"/>
                <a:cs typeface="Trebuchet MS"/>
              </a:rPr>
              <a:t>on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your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machine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and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associate </a:t>
            </a:r>
            <a:r>
              <a:rPr sz="2300" spc="-175" dirty="0">
                <a:latin typeface="Trebuchet MS"/>
                <a:cs typeface="Trebuchet MS"/>
              </a:rPr>
              <a:t>it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with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your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GitHub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account: </a:t>
            </a:r>
            <a:r>
              <a:rPr sz="2000" spc="-135" dirty="0">
                <a:latin typeface="Trebuchet MS"/>
                <a:cs typeface="Trebuchet MS"/>
              </a:rPr>
              <a:t>https://help.github.com/en/articles/generating-</a:t>
            </a:r>
            <a:r>
              <a:rPr sz="2000" spc="-110" dirty="0">
                <a:latin typeface="Trebuchet MS"/>
                <a:cs typeface="Trebuchet MS"/>
              </a:rPr>
              <a:t>a-</a:t>
            </a:r>
            <a:r>
              <a:rPr sz="2000" spc="-114" dirty="0">
                <a:latin typeface="Trebuchet MS"/>
                <a:cs typeface="Trebuchet MS"/>
              </a:rPr>
              <a:t>new-</a:t>
            </a:r>
            <a:r>
              <a:rPr sz="2000" spc="-60" dirty="0">
                <a:latin typeface="Trebuchet MS"/>
                <a:cs typeface="Trebuchet MS"/>
              </a:rPr>
              <a:t>ssh-</a:t>
            </a:r>
            <a:r>
              <a:rPr sz="2000" spc="-130" dirty="0">
                <a:latin typeface="Trebuchet MS"/>
                <a:cs typeface="Trebuchet MS"/>
              </a:rPr>
              <a:t>key-</a:t>
            </a:r>
            <a:r>
              <a:rPr sz="2000" spc="-80" dirty="0">
                <a:latin typeface="Trebuchet MS"/>
                <a:cs typeface="Trebuchet MS"/>
              </a:rPr>
              <a:t>and-</a:t>
            </a:r>
            <a:r>
              <a:rPr sz="2000" spc="-10" dirty="0">
                <a:latin typeface="Trebuchet MS"/>
                <a:cs typeface="Trebuchet MS"/>
              </a:rPr>
              <a:t>adding- </a:t>
            </a:r>
            <a:r>
              <a:rPr sz="2000" spc="-150" dirty="0">
                <a:latin typeface="Trebuchet MS"/>
                <a:cs typeface="Trebuchet MS"/>
              </a:rPr>
              <a:t>it-</a:t>
            </a:r>
            <a:r>
              <a:rPr sz="2000" spc="-114" dirty="0">
                <a:latin typeface="Trebuchet MS"/>
                <a:cs typeface="Trebuchet MS"/>
              </a:rPr>
              <a:t>to-</a:t>
            </a:r>
            <a:r>
              <a:rPr sz="2000" spc="-130" dirty="0">
                <a:latin typeface="Trebuchet MS"/>
                <a:cs typeface="Trebuchet MS"/>
              </a:rPr>
              <a:t>the-</a:t>
            </a:r>
            <a:r>
              <a:rPr sz="2000" spc="-60" dirty="0">
                <a:latin typeface="Trebuchet MS"/>
                <a:cs typeface="Trebuchet MS"/>
              </a:rPr>
              <a:t>ssh-</a:t>
            </a:r>
            <a:r>
              <a:rPr sz="2000" spc="-10" dirty="0">
                <a:latin typeface="Trebuchet MS"/>
                <a:cs typeface="Trebuchet MS"/>
              </a:rPr>
              <a:t>agent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75"/>
              </a:spcBef>
              <a:buFont typeface="Arial MT"/>
              <a:buChar char="•"/>
            </a:pP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300" spc="-85" dirty="0">
                <a:latin typeface="Trebuchet MS"/>
                <a:cs typeface="Trebuchet MS"/>
              </a:rPr>
              <a:t>Open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75" dirty="0">
                <a:latin typeface="Trebuchet MS"/>
                <a:cs typeface="Trebuchet MS"/>
              </a:rPr>
              <a:t>Git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panel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in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Atom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(CTRL+SHFT+9)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and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log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in</a:t>
            </a:r>
            <a:endParaRPr sz="2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145" dirty="0">
                <a:latin typeface="Trebuchet MS"/>
                <a:cs typeface="Trebuchet MS"/>
              </a:rPr>
              <a:t>Execute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commands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by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75" dirty="0">
                <a:latin typeface="Trebuchet MS"/>
                <a:cs typeface="Trebuchet MS"/>
              </a:rPr>
              <a:t>opening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command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pallet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(SHFT+CMD+P)</a:t>
            </a:r>
            <a:endParaRPr sz="1800">
              <a:latin typeface="Trebuchet MS"/>
              <a:cs typeface="Trebuchet MS"/>
            </a:endParaRPr>
          </a:p>
          <a:p>
            <a:pPr marL="812165" marR="314325" lvl="1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812165" algn="l"/>
              </a:tabLst>
            </a:pPr>
            <a:r>
              <a:rPr sz="2000" spc="-110" dirty="0">
                <a:latin typeface="Trebuchet MS"/>
                <a:cs typeface="Trebuchet MS"/>
              </a:rPr>
              <a:t>Type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clone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into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the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command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pallet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and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paste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link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from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GitHub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to </a:t>
            </a:r>
            <a:r>
              <a:rPr sz="2000" spc="-75" dirty="0">
                <a:latin typeface="Trebuchet MS"/>
                <a:cs typeface="Trebuchet MS"/>
              </a:rPr>
              <a:t>setup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local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copy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of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that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repository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73C4A-5981-2409-6D7E-409BAA825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>
                <a:solidFill>
                  <a:srgbClr val="343436"/>
                </a:solidFill>
              </a:rPr>
              <a:t>A</a:t>
            </a:r>
            <a:r>
              <a:rPr dirty="0">
                <a:solidFill>
                  <a:srgbClr val="343436"/>
                </a:solidFill>
              </a:rPr>
              <a:t> FEW</a:t>
            </a:r>
            <a:r>
              <a:rPr spc="-10" dirty="0">
                <a:solidFill>
                  <a:srgbClr val="343436"/>
                </a:solidFill>
              </a:rPr>
              <a:t> </a:t>
            </a:r>
            <a:r>
              <a:rPr spc="145" dirty="0">
                <a:solidFill>
                  <a:srgbClr val="343436"/>
                </a:solidFill>
              </a:rPr>
              <a:t>SETUP</a:t>
            </a:r>
            <a:r>
              <a:rPr spc="-10" dirty="0">
                <a:solidFill>
                  <a:srgbClr val="343436"/>
                </a:solidFill>
              </a:rPr>
              <a:t> </a:t>
            </a:r>
            <a:r>
              <a:rPr spc="145" dirty="0">
                <a:solidFill>
                  <a:srgbClr val="343436"/>
                </a:solidFill>
              </a:rPr>
              <a:t>TIPS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2424" y="1588008"/>
            <a:ext cx="8446135" cy="7175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245"/>
              </a:spcBef>
            </a:pPr>
            <a:r>
              <a:rPr sz="2300" spc="-105" dirty="0">
                <a:latin typeface="Trebuchet MS"/>
                <a:cs typeface="Trebuchet MS"/>
              </a:rPr>
              <a:t>Make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sure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your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email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address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is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associated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with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75" dirty="0">
                <a:latin typeface="Trebuchet MS"/>
                <a:cs typeface="Trebuchet MS"/>
              </a:rPr>
              <a:t>Git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so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that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commits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are </a:t>
            </a:r>
            <a:r>
              <a:rPr sz="2300" spc="-110" dirty="0">
                <a:latin typeface="Trebuchet MS"/>
                <a:cs typeface="Trebuchet MS"/>
              </a:rPr>
              <a:t>linked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to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same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GitHub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account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5641" y="3014316"/>
            <a:ext cx="3141480" cy="3130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A887A-8574-A542-4EDE-A43B456CB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424" y="340867"/>
            <a:ext cx="73120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>
                <a:solidFill>
                  <a:srgbClr val="343436"/>
                </a:solidFill>
              </a:rPr>
              <a:t>ADDITIONAL</a:t>
            </a:r>
            <a:r>
              <a:rPr spc="140" dirty="0">
                <a:solidFill>
                  <a:srgbClr val="343436"/>
                </a:solidFill>
              </a:rPr>
              <a:t> </a:t>
            </a:r>
            <a:r>
              <a:rPr spc="175" dirty="0">
                <a:solidFill>
                  <a:srgbClr val="343436"/>
                </a:solidFill>
              </a:rPr>
              <a:t>RESOURCES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15"/>
              </a:lnSpc>
              <a:spcBef>
                <a:spcPts val="100"/>
              </a:spcBef>
            </a:pPr>
            <a:r>
              <a:rPr spc="-25" dirty="0"/>
              <a:t>Official</a:t>
            </a:r>
            <a:r>
              <a:rPr spc="-200" dirty="0"/>
              <a:t> </a:t>
            </a:r>
            <a:r>
              <a:rPr spc="-30" dirty="0"/>
              <a:t>git</a:t>
            </a:r>
            <a:r>
              <a:rPr spc="-200" dirty="0"/>
              <a:t> </a:t>
            </a:r>
            <a:r>
              <a:rPr spc="-30" dirty="0"/>
              <a:t>site</a:t>
            </a:r>
            <a:r>
              <a:rPr spc="-204" dirty="0"/>
              <a:t> </a:t>
            </a:r>
            <a:r>
              <a:rPr spc="-35" dirty="0"/>
              <a:t>and</a:t>
            </a:r>
            <a:r>
              <a:rPr spc="-204" dirty="0"/>
              <a:t> </a:t>
            </a:r>
            <a:r>
              <a:rPr spc="-10" dirty="0"/>
              <a:t>tutorial:</a:t>
            </a:r>
          </a:p>
          <a:p>
            <a:pPr marL="12700">
              <a:lnSpc>
                <a:spcPts val="2155"/>
              </a:lnSpc>
            </a:pPr>
            <a:r>
              <a:rPr sz="1800" spc="-155" dirty="0">
                <a:latin typeface="Trebuchet MS"/>
                <a:cs typeface="Trebuchet MS"/>
              </a:rPr>
              <a:t>https://git-</a:t>
            </a:r>
            <a:r>
              <a:rPr sz="1800" spc="-10" dirty="0">
                <a:latin typeface="Trebuchet MS"/>
                <a:cs typeface="Trebuchet MS"/>
              </a:rPr>
              <a:t>scm.com/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ts val="2515"/>
              </a:lnSpc>
              <a:spcBef>
                <a:spcPts val="1425"/>
              </a:spcBef>
            </a:pPr>
            <a:r>
              <a:rPr spc="-35" dirty="0"/>
              <a:t>GitHub</a:t>
            </a:r>
            <a:r>
              <a:rPr spc="-200" dirty="0"/>
              <a:t> </a:t>
            </a:r>
            <a:r>
              <a:rPr spc="-10" dirty="0"/>
              <a:t>guides:</a:t>
            </a:r>
          </a:p>
          <a:p>
            <a:pPr marL="12700">
              <a:lnSpc>
                <a:spcPts val="2155"/>
              </a:lnSpc>
            </a:pPr>
            <a:r>
              <a:rPr sz="1800" spc="-85" dirty="0">
                <a:latin typeface="Trebuchet MS"/>
                <a:cs typeface="Trebuchet MS"/>
              </a:rPr>
              <a:t>https://guides.github.com/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pc="-40" dirty="0"/>
              <a:t>Command</a:t>
            </a:r>
            <a:r>
              <a:rPr spc="-175" dirty="0"/>
              <a:t> </a:t>
            </a:r>
            <a:r>
              <a:rPr spc="-10" dirty="0"/>
              <a:t>cheatsheet:</a:t>
            </a: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800" spc="-135" dirty="0">
                <a:latin typeface="Trebuchet MS"/>
                <a:cs typeface="Trebuchet MS"/>
              </a:rPr>
              <a:t>https://training.github.com/kit/</a:t>
            </a:r>
            <a:r>
              <a:rPr sz="1800" spc="26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downloads/github-</a:t>
            </a:r>
            <a:r>
              <a:rPr sz="1800" spc="-110" dirty="0">
                <a:latin typeface="Trebuchet MS"/>
                <a:cs typeface="Trebuchet MS"/>
              </a:rPr>
              <a:t>git-cheat-</a:t>
            </a:r>
            <a:r>
              <a:rPr sz="1800" spc="-10" dirty="0">
                <a:latin typeface="Trebuchet MS"/>
                <a:cs typeface="Trebuchet MS"/>
              </a:rPr>
              <a:t>sheet.pdf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pc="-50" dirty="0"/>
              <a:t>Mardown</a:t>
            </a:r>
            <a:r>
              <a:rPr spc="-175" dirty="0"/>
              <a:t> </a:t>
            </a:r>
            <a:r>
              <a:rPr spc="-10" dirty="0"/>
              <a:t>Cheatsheet: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800" spc="-125" dirty="0">
                <a:latin typeface="Trebuchet MS"/>
                <a:cs typeface="Trebuchet MS"/>
              </a:rPr>
              <a:t>https://github.com/adam-</a:t>
            </a:r>
            <a:r>
              <a:rPr sz="1800" spc="-100" dirty="0">
                <a:latin typeface="Trebuchet MS"/>
                <a:cs typeface="Trebuchet MS"/>
              </a:rPr>
              <a:t>p/markdown-</a:t>
            </a:r>
            <a:r>
              <a:rPr sz="1800" spc="-114" dirty="0">
                <a:latin typeface="Trebuchet MS"/>
                <a:cs typeface="Trebuchet MS"/>
              </a:rPr>
              <a:t>here/wiki/Markdown-</a:t>
            </a:r>
            <a:r>
              <a:rPr sz="1800" spc="-110" dirty="0">
                <a:latin typeface="Trebuchet MS"/>
                <a:cs typeface="Trebuchet MS"/>
              </a:rPr>
              <a:t>Here-</a:t>
            </a:r>
            <a:r>
              <a:rPr sz="1800" spc="-45" dirty="0">
                <a:latin typeface="Trebuchet MS"/>
                <a:cs typeface="Trebuchet MS"/>
              </a:rPr>
              <a:t>Cheatsheet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ts val="2515"/>
              </a:lnSpc>
              <a:spcBef>
                <a:spcPts val="1430"/>
              </a:spcBef>
            </a:pPr>
            <a:r>
              <a:rPr spc="-60" dirty="0"/>
              <a:t>Interactive</a:t>
            </a:r>
            <a:r>
              <a:rPr spc="-175" dirty="0"/>
              <a:t> </a:t>
            </a:r>
            <a:r>
              <a:rPr spc="-30" dirty="0"/>
              <a:t>git</a:t>
            </a:r>
            <a:r>
              <a:rPr spc="-165" dirty="0"/>
              <a:t> </a:t>
            </a:r>
            <a:r>
              <a:rPr spc="-10" dirty="0"/>
              <a:t>tutorial:</a:t>
            </a:r>
          </a:p>
          <a:p>
            <a:pPr marL="12700">
              <a:lnSpc>
                <a:spcPts val="2155"/>
              </a:lnSpc>
            </a:pPr>
            <a:r>
              <a:rPr sz="1800" spc="-110" dirty="0">
                <a:latin typeface="Trebuchet MS"/>
                <a:cs typeface="Trebuchet MS"/>
              </a:rPr>
              <a:t>https://try.github.io/levels/1/challenges/1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pc="-40" dirty="0"/>
              <a:t>Visual/interactive</a:t>
            </a:r>
            <a:r>
              <a:rPr spc="-110" dirty="0"/>
              <a:t> </a:t>
            </a:r>
            <a:r>
              <a:rPr spc="-10" dirty="0"/>
              <a:t>cheatsheet:</a:t>
            </a: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800" spc="-130" dirty="0">
                <a:latin typeface="Trebuchet MS"/>
                <a:cs typeface="Trebuchet MS"/>
                <a:hlinkClick r:id="rId2"/>
              </a:rPr>
              <a:t>http://ndpsoftware.com/git-</a:t>
            </a:r>
            <a:r>
              <a:rPr sz="1800" spc="-35" dirty="0">
                <a:latin typeface="Trebuchet MS"/>
                <a:cs typeface="Trebuchet MS"/>
                <a:hlinkClick r:id="rId2"/>
              </a:rPr>
              <a:t>cheatsheet.html</a:t>
            </a:r>
            <a:endParaRPr sz="18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0529" y="2971800"/>
            <a:ext cx="3119047" cy="2812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156AA-42FD-725F-8507-EE40B64FB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4738" y="2093467"/>
            <a:ext cx="5203825" cy="22174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dirty="0">
                <a:solidFill>
                  <a:srgbClr val="000000"/>
                </a:solidFill>
              </a:rPr>
              <a:t>WHAT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220" dirty="0">
                <a:solidFill>
                  <a:srgbClr val="000000"/>
                </a:solidFill>
              </a:rPr>
              <a:t>IS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135" dirty="0">
                <a:solidFill>
                  <a:srgbClr val="000000"/>
                </a:solidFill>
              </a:rPr>
              <a:t>VERSION </a:t>
            </a:r>
            <a:r>
              <a:rPr spc="80" dirty="0">
                <a:solidFill>
                  <a:srgbClr val="000000"/>
                </a:solidFill>
              </a:rPr>
              <a:t>CONTROL</a:t>
            </a:r>
            <a:r>
              <a:rPr spc="12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AND</a:t>
            </a:r>
          </a:p>
          <a:p>
            <a:pPr marL="12700">
              <a:lnSpc>
                <a:spcPts val="5690"/>
              </a:lnSpc>
            </a:pPr>
            <a:r>
              <a:rPr spc="-10" dirty="0">
                <a:solidFill>
                  <a:srgbClr val="000000"/>
                </a:solidFill>
              </a:rPr>
              <a:t>WHY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spc="155" dirty="0">
                <a:solidFill>
                  <a:srgbClr val="000000"/>
                </a:solidFill>
              </a:rPr>
              <a:t>USE</a:t>
            </a:r>
            <a:r>
              <a:rPr spc="-110" dirty="0">
                <a:solidFill>
                  <a:srgbClr val="000000"/>
                </a:solidFill>
              </a:rPr>
              <a:t> </a:t>
            </a:r>
            <a:r>
              <a:rPr spc="65" dirty="0">
                <a:solidFill>
                  <a:srgbClr val="000000"/>
                </a:solidFill>
              </a:rPr>
              <a:t>IT?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4830418" y="5344910"/>
              <a:ext cx="7362190" cy="1513205"/>
            </a:xfrm>
            <a:custGeom>
              <a:avLst/>
              <a:gdLst/>
              <a:ahLst/>
              <a:cxnLst/>
              <a:rect l="l" t="t" r="r" b="b"/>
              <a:pathLst>
                <a:path w="7362190" h="1513204">
                  <a:moveTo>
                    <a:pt x="4003813" y="0"/>
                  </a:moveTo>
                  <a:lnTo>
                    <a:pt x="3599432" y="1002"/>
                  </a:lnTo>
                  <a:lnTo>
                    <a:pt x="2184269" y="21690"/>
                  </a:lnTo>
                  <a:lnTo>
                    <a:pt x="1254323" y="54345"/>
                  </a:lnTo>
                  <a:lnTo>
                    <a:pt x="754606" y="82702"/>
                  </a:lnTo>
                  <a:lnTo>
                    <a:pt x="508643" y="101864"/>
                  </a:lnTo>
                  <a:lnTo>
                    <a:pt x="369181" y="115430"/>
                  </a:lnTo>
                  <a:lnTo>
                    <a:pt x="278160" y="125985"/>
                  </a:lnTo>
                  <a:lnTo>
                    <a:pt x="224176" y="133192"/>
                  </a:lnTo>
                  <a:lnTo>
                    <a:pt x="175695" y="140527"/>
                  </a:lnTo>
                  <a:lnTo>
                    <a:pt x="132840" y="147984"/>
                  </a:lnTo>
                  <a:lnTo>
                    <a:pt x="79379" y="159386"/>
                  </a:lnTo>
                  <a:lnTo>
                    <a:pt x="39275" y="171029"/>
                  </a:lnTo>
                  <a:lnTo>
                    <a:pt x="3257" y="190912"/>
                  </a:lnTo>
                  <a:lnTo>
                    <a:pt x="0" y="199015"/>
                  </a:lnTo>
                  <a:lnTo>
                    <a:pt x="0" y="1513089"/>
                  </a:lnTo>
                  <a:lnTo>
                    <a:pt x="7361581" y="1513089"/>
                  </a:lnTo>
                  <a:lnTo>
                    <a:pt x="7361581" y="90588"/>
                  </a:lnTo>
                  <a:lnTo>
                    <a:pt x="6965914" y="65114"/>
                  </a:lnTo>
                  <a:lnTo>
                    <a:pt x="6218657" y="33197"/>
                  </a:lnTo>
                  <a:lnTo>
                    <a:pt x="4954554" y="5644"/>
                  </a:lnTo>
                  <a:lnTo>
                    <a:pt x="4003813" y="0"/>
                  </a:lnTo>
                  <a:close/>
                </a:path>
              </a:pathLst>
            </a:custGeom>
            <a:solidFill>
              <a:srgbClr val="EEE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00259" cy="68580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7B6E44-D4B2-6B84-4613-EE3F89375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307" y="389635"/>
            <a:ext cx="5624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>
                <a:solidFill>
                  <a:srgbClr val="343436"/>
                </a:solidFill>
              </a:rPr>
              <a:t>VERSION</a:t>
            </a:r>
            <a:r>
              <a:rPr spc="125" dirty="0">
                <a:solidFill>
                  <a:srgbClr val="343436"/>
                </a:solidFill>
              </a:rPr>
              <a:t> </a:t>
            </a:r>
            <a:r>
              <a:rPr spc="110" dirty="0">
                <a:solidFill>
                  <a:srgbClr val="343436"/>
                </a:solidFill>
              </a:rPr>
              <a:t>CONTROL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3307" y="2057400"/>
            <a:ext cx="10889093" cy="2249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3565" algn="l"/>
              </a:tabLst>
            </a:pPr>
            <a:r>
              <a:rPr sz="2800" spc="-165" dirty="0">
                <a:latin typeface="Trebuchet MS"/>
                <a:cs typeface="Trebuchet MS"/>
              </a:rPr>
              <a:t>A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system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that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manages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and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keeps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records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of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changes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made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to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files</a:t>
            </a:r>
            <a:endParaRPr sz="2800" dirty="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1725"/>
              </a:spcBef>
              <a:buFont typeface="Arial MT"/>
              <a:buChar char="•"/>
              <a:tabLst>
                <a:tab pos="583565" algn="l"/>
              </a:tabLst>
            </a:pPr>
            <a:r>
              <a:rPr sz="2800" spc="-110" dirty="0">
                <a:latin typeface="Trebuchet MS"/>
                <a:cs typeface="Trebuchet MS"/>
              </a:rPr>
              <a:t>Allows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for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collaborative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development</a:t>
            </a:r>
            <a:endParaRPr sz="2800" dirty="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583565" algn="l"/>
              </a:tabLst>
            </a:pPr>
            <a:r>
              <a:rPr sz="2800" spc="-110" dirty="0">
                <a:latin typeface="Trebuchet MS"/>
                <a:cs typeface="Trebuchet MS"/>
              </a:rPr>
              <a:t>Allows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you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to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know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who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made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what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changes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and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20" dirty="0">
                <a:latin typeface="Trebuchet MS"/>
                <a:cs typeface="Trebuchet MS"/>
              </a:rPr>
              <a:t>when</a:t>
            </a:r>
            <a:endParaRPr sz="2800" dirty="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583565" algn="l"/>
              </a:tabLst>
            </a:pPr>
            <a:r>
              <a:rPr sz="2800" spc="-90" dirty="0">
                <a:latin typeface="Trebuchet MS"/>
                <a:cs typeface="Trebuchet MS"/>
              </a:rPr>
              <a:t>Allows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you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to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revert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any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changes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55" dirty="0">
                <a:latin typeface="Trebuchet MS"/>
                <a:cs typeface="Trebuchet MS"/>
              </a:rPr>
              <a:t>and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go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back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to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45" dirty="0">
                <a:latin typeface="Trebuchet MS"/>
                <a:cs typeface="Trebuchet MS"/>
              </a:rPr>
              <a:t>a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previous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state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C1295-CF99-F646-6709-4F2CEB275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5751" y="118363"/>
            <a:ext cx="83591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43233"/>
                </a:solidFill>
              </a:rPr>
              <a:t>WHAT</a:t>
            </a:r>
            <a:r>
              <a:rPr spc="55" dirty="0">
                <a:solidFill>
                  <a:srgbClr val="343233"/>
                </a:solidFill>
              </a:rPr>
              <a:t> </a:t>
            </a:r>
            <a:r>
              <a:rPr dirty="0">
                <a:solidFill>
                  <a:srgbClr val="343233"/>
                </a:solidFill>
              </a:rPr>
              <a:t>ARE</a:t>
            </a:r>
            <a:r>
              <a:rPr spc="60" dirty="0">
                <a:solidFill>
                  <a:srgbClr val="343233"/>
                </a:solidFill>
              </a:rPr>
              <a:t> </a:t>
            </a:r>
            <a:r>
              <a:rPr dirty="0">
                <a:solidFill>
                  <a:srgbClr val="343233"/>
                </a:solidFill>
              </a:rPr>
              <a:t>GIT</a:t>
            </a:r>
            <a:r>
              <a:rPr spc="55" dirty="0">
                <a:solidFill>
                  <a:srgbClr val="343233"/>
                </a:solidFill>
              </a:rPr>
              <a:t> </a:t>
            </a:r>
            <a:r>
              <a:rPr dirty="0">
                <a:solidFill>
                  <a:srgbClr val="343233"/>
                </a:solidFill>
              </a:rPr>
              <a:t>AND</a:t>
            </a:r>
            <a:r>
              <a:rPr spc="55" dirty="0">
                <a:solidFill>
                  <a:srgbClr val="343233"/>
                </a:solidFill>
              </a:rPr>
              <a:t> </a:t>
            </a:r>
            <a:r>
              <a:rPr spc="175" dirty="0">
                <a:solidFill>
                  <a:srgbClr val="343233"/>
                </a:solidFill>
              </a:rPr>
              <a:t>GITHUB?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584200" marR="328930" indent="-571500">
              <a:lnSpc>
                <a:spcPts val="2710"/>
              </a:lnSpc>
              <a:spcBef>
                <a:spcPts val="229"/>
              </a:spcBef>
              <a:buFont typeface="Arial MT"/>
              <a:buChar char="•"/>
              <a:tabLst>
                <a:tab pos="584200" algn="l"/>
              </a:tabLst>
            </a:pPr>
            <a:r>
              <a:rPr spc="-175" dirty="0">
                <a:latin typeface="Trebuchet MS"/>
                <a:cs typeface="Trebuchet MS"/>
              </a:rPr>
              <a:t>Git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-65" dirty="0">
                <a:latin typeface="Trebuchet MS"/>
                <a:cs typeface="Trebuchet MS"/>
              </a:rPr>
              <a:t>and</a:t>
            </a:r>
            <a:r>
              <a:rPr spc="-210" dirty="0">
                <a:latin typeface="Trebuchet MS"/>
                <a:cs typeface="Trebuchet MS"/>
              </a:rPr>
              <a:t> </a:t>
            </a:r>
            <a:r>
              <a:rPr spc="-114" dirty="0">
                <a:latin typeface="Trebuchet MS"/>
                <a:cs typeface="Trebuchet MS"/>
              </a:rPr>
              <a:t>GitHub</a:t>
            </a:r>
            <a:r>
              <a:rPr spc="-204" dirty="0">
                <a:latin typeface="Trebuchet MS"/>
                <a:cs typeface="Trebuchet MS"/>
              </a:rPr>
              <a:t> </a:t>
            </a:r>
            <a:r>
              <a:rPr spc="-145" dirty="0">
                <a:latin typeface="Trebuchet MS"/>
                <a:cs typeface="Trebuchet MS"/>
              </a:rPr>
              <a:t>are</a:t>
            </a:r>
            <a:r>
              <a:rPr spc="-200" dirty="0">
                <a:latin typeface="Trebuchet MS"/>
                <a:cs typeface="Trebuchet MS"/>
              </a:rPr>
              <a:t> </a:t>
            </a:r>
            <a:r>
              <a:rPr spc="-35" dirty="0"/>
              <a:t>two</a:t>
            </a:r>
            <a:r>
              <a:rPr spc="-229" dirty="0"/>
              <a:t> </a:t>
            </a:r>
            <a:r>
              <a:rPr spc="-30" dirty="0"/>
              <a:t>different </a:t>
            </a:r>
            <a:r>
              <a:rPr spc="-10" dirty="0"/>
              <a:t>things</a:t>
            </a:r>
          </a:p>
          <a:p>
            <a:pPr marL="582930" marR="5080" indent="-570230" algn="just">
              <a:lnSpc>
                <a:spcPct val="100099"/>
              </a:lnSpc>
              <a:spcBef>
                <a:spcPts val="1165"/>
              </a:spcBef>
              <a:buFont typeface="Arial MT"/>
              <a:buChar char="•"/>
              <a:tabLst>
                <a:tab pos="584200" algn="l"/>
              </a:tabLst>
            </a:pPr>
            <a:r>
              <a:rPr spc="-170" dirty="0">
                <a:latin typeface="Trebuchet MS"/>
                <a:cs typeface="Trebuchet MS"/>
              </a:rPr>
              <a:t>Git</a:t>
            </a:r>
            <a:r>
              <a:rPr spc="140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is</a:t>
            </a:r>
            <a:r>
              <a:rPr spc="150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a</a:t>
            </a:r>
            <a:r>
              <a:rPr spc="140" dirty="0">
                <a:latin typeface="Trebuchet MS"/>
                <a:cs typeface="Trebuchet MS"/>
              </a:rPr>
              <a:t> </a:t>
            </a:r>
            <a:r>
              <a:rPr spc="-120" dirty="0">
                <a:latin typeface="Trebuchet MS"/>
                <a:cs typeface="Trebuchet MS"/>
              </a:rPr>
              <a:t>particular</a:t>
            </a:r>
            <a:r>
              <a:rPr spc="135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implementation</a:t>
            </a:r>
            <a:r>
              <a:rPr spc="-30" dirty="0">
                <a:latin typeface="Trebuchet MS"/>
                <a:cs typeface="Trebuchet MS"/>
              </a:rPr>
              <a:t> 	</a:t>
            </a:r>
            <a:r>
              <a:rPr spc="-145" dirty="0">
                <a:latin typeface="Trebuchet MS"/>
                <a:cs typeface="Trebuchet MS"/>
              </a:rPr>
              <a:t>of</a:t>
            </a:r>
            <a:r>
              <a:rPr spc="2195" dirty="0">
                <a:latin typeface="Trebuchet MS"/>
                <a:cs typeface="Trebuchet MS"/>
              </a:rPr>
              <a:t> </a:t>
            </a:r>
            <a:r>
              <a:rPr spc="-95" dirty="0">
                <a:latin typeface="Trebuchet MS"/>
                <a:cs typeface="Trebuchet MS"/>
              </a:rPr>
              <a:t>version</a:t>
            </a:r>
            <a:r>
              <a:rPr spc="2200" dirty="0">
                <a:latin typeface="Trebuchet MS"/>
                <a:cs typeface="Trebuchet MS"/>
              </a:rPr>
              <a:t> </a:t>
            </a:r>
            <a:r>
              <a:rPr spc="-105" dirty="0">
                <a:latin typeface="Trebuchet MS"/>
                <a:cs typeface="Trebuchet MS"/>
              </a:rPr>
              <a:t>control</a:t>
            </a:r>
            <a:r>
              <a:rPr spc="2205" dirty="0">
                <a:latin typeface="Trebuchet MS"/>
                <a:cs typeface="Trebuchet MS"/>
              </a:rPr>
              <a:t> </a:t>
            </a:r>
            <a:r>
              <a:rPr spc="-105" dirty="0">
                <a:latin typeface="Trebuchet MS"/>
                <a:cs typeface="Trebuchet MS"/>
              </a:rPr>
              <a:t>originally</a:t>
            </a:r>
            <a:r>
              <a:rPr spc="-85" dirty="0">
                <a:latin typeface="Trebuchet MS"/>
                <a:cs typeface="Trebuchet MS"/>
              </a:rPr>
              <a:t> 	</a:t>
            </a:r>
            <a:r>
              <a:rPr spc="-75" dirty="0">
                <a:latin typeface="Trebuchet MS"/>
                <a:cs typeface="Trebuchet MS"/>
              </a:rPr>
              <a:t>designed</a:t>
            </a:r>
            <a:r>
              <a:rPr spc="-165" dirty="0">
                <a:latin typeface="Trebuchet MS"/>
                <a:cs typeface="Trebuchet MS"/>
              </a:rPr>
              <a:t> </a:t>
            </a:r>
            <a:r>
              <a:rPr spc="-100" dirty="0">
                <a:latin typeface="Trebuchet MS"/>
                <a:cs typeface="Trebuchet MS"/>
              </a:rPr>
              <a:t>by</a:t>
            </a:r>
            <a:r>
              <a:rPr spc="-16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Linus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-100" dirty="0">
                <a:latin typeface="Trebuchet MS"/>
                <a:cs typeface="Trebuchet MS"/>
              </a:rPr>
              <a:t>Torvalds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-90" dirty="0">
                <a:latin typeface="Trebuchet MS"/>
                <a:cs typeface="Trebuchet MS"/>
              </a:rPr>
              <a:t>in</a:t>
            </a:r>
            <a:r>
              <a:rPr spc="-160" dirty="0">
                <a:latin typeface="Trebuchet MS"/>
                <a:cs typeface="Trebuchet MS"/>
              </a:rPr>
              <a:t> </a:t>
            </a:r>
            <a:r>
              <a:rPr spc="-114" dirty="0">
                <a:latin typeface="Trebuchet MS"/>
                <a:cs typeface="Trebuchet MS"/>
              </a:rPr>
              <a:t>2005</a:t>
            </a:r>
            <a:r>
              <a:rPr spc="-70" dirty="0">
                <a:latin typeface="Trebuchet MS"/>
                <a:cs typeface="Trebuchet MS"/>
              </a:rPr>
              <a:t> 	</a:t>
            </a:r>
            <a:r>
              <a:rPr spc="-50" dirty="0">
                <a:latin typeface="Trebuchet MS"/>
                <a:cs typeface="Trebuchet MS"/>
              </a:rPr>
              <a:t>as</a:t>
            </a:r>
            <a:r>
              <a:rPr spc="390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a</a:t>
            </a:r>
            <a:r>
              <a:rPr spc="380" dirty="0">
                <a:latin typeface="Trebuchet MS"/>
                <a:cs typeface="Trebuchet MS"/>
              </a:rPr>
              <a:t> </a:t>
            </a:r>
            <a:r>
              <a:rPr spc="-130" dirty="0">
                <a:latin typeface="Trebuchet MS"/>
                <a:cs typeface="Trebuchet MS"/>
              </a:rPr>
              <a:t>way</a:t>
            </a:r>
            <a:r>
              <a:rPr spc="380" dirty="0">
                <a:latin typeface="Trebuchet MS"/>
                <a:cs typeface="Trebuchet MS"/>
              </a:rPr>
              <a:t> </a:t>
            </a:r>
            <a:r>
              <a:rPr spc="-145" dirty="0">
                <a:latin typeface="Trebuchet MS"/>
                <a:cs typeface="Trebuchet MS"/>
              </a:rPr>
              <a:t>of</a:t>
            </a:r>
            <a:r>
              <a:rPr spc="380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managing</a:t>
            </a:r>
            <a:r>
              <a:rPr spc="390" dirty="0">
                <a:latin typeface="Trebuchet MS"/>
                <a:cs typeface="Trebuchet MS"/>
              </a:rPr>
              <a:t> </a:t>
            </a:r>
            <a:r>
              <a:rPr spc="-145" dirty="0">
                <a:latin typeface="Trebuchet MS"/>
                <a:cs typeface="Trebuchet MS"/>
              </a:rPr>
              <a:t>the</a:t>
            </a:r>
            <a:r>
              <a:rPr spc="385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Linux</a:t>
            </a:r>
            <a:r>
              <a:rPr spc="-135" dirty="0">
                <a:latin typeface="Trebuchet MS"/>
                <a:cs typeface="Trebuchet MS"/>
              </a:rPr>
              <a:t> 	</a:t>
            </a:r>
            <a:r>
              <a:rPr spc="-160" dirty="0">
                <a:latin typeface="Trebuchet MS"/>
                <a:cs typeface="Trebuchet MS"/>
              </a:rPr>
              <a:t>kernel.</a:t>
            </a:r>
            <a:r>
              <a:rPr spc="135" dirty="0">
                <a:latin typeface="Trebuchet MS"/>
                <a:cs typeface="Trebuchet MS"/>
              </a:rPr>
              <a:t> </a:t>
            </a:r>
            <a:r>
              <a:rPr spc="-170" dirty="0">
                <a:latin typeface="Trebuchet MS"/>
                <a:cs typeface="Trebuchet MS"/>
              </a:rPr>
              <a:t>Git</a:t>
            </a:r>
            <a:r>
              <a:rPr spc="13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manages</a:t>
            </a:r>
            <a:r>
              <a:rPr spc="145" dirty="0">
                <a:latin typeface="Trebuchet MS"/>
                <a:cs typeface="Trebuchet MS"/>
              </a:rPr>
              <a:t> </a:t>
            </a:r>
            <a:r>
              <a:rPr spc="-145" dirty="0">
                <a:latin typeface="Trebuchet MS"/>
                <a:cs typeface="Trebuchet MS"/>
              </a:rPr>
              <a:t>the</a:t>
            </a:r>
            <a:r>
              <a:rPr spc="140" dirty="0">
                <a:latin typeface="Trebuchet MS"/>
                <a:cs typeface="Trebuchet MS"/>
              </a:rPr>
              <a:t> </a:t>
            </a:r>
            <a:r>
              <a:rPr spc="-105" dirty="0">
                <a:latin typeface="Trebuchet MS"/>
                <a:cs typeface="Trebuchet MS"/>
              </a:rPr>
              <a:t>evolution</a:t>
            </a:r>
            <a:r>
              <a:rPr spc="-30" dirty="0">
                <a:latin typeface="Trebuchet MS"/>
                <a:cs typeface="Trebuchet MS"/>
              </a:rPr>
              <a:t> 	</a:t>
            </a:r>
            <a:r>
              <a:rPr spc="-145" dirty="0">
                <a:latin typeface="Trebuchet MS"/>
                <a:cs typeface="Trebuchet MS"/>
              </a:rPr>
              <a:t>of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a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120" dirty="0">
                <a:latin typeface="Trebuchet MS"/>
                <a:cs typeface="Trebuchet MS"/>
              </a:rPr>
              <a:t>set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145" dirty="0">
                <a:latin typeface="Trebuchet MS"/>
                <a:cs typeface="Trebuchet MS"/>
              </a:rPr>
              <a:t>of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135" dirty="0">
                <a:latin typeface="Trebuchet MS"/>
                <a:cs typeface="Trebuchet MS"/>
              </a:rPr>
              <a:t>files</a:t>
            </a:r>
            <a:r>
              <a:rPr spc="-185" dirty="0">
                <a:latin typeface="Trebuchet MS"/>
                <a:cs typeface="Trebuchet MS"/>
              </a:rPr>
              <a:t> </a:t>
            </a:r>
            <a:r>
              <a:rPr spc="245" dirty="0">
                <a:latin typeface="Trebuchet MS"/>
                <a:cs typeface="Trebuchet MS"/>
              </a:rPr>
              <a:t>–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called</a:t>
            </a:r>
            <a:r>
              <a:rPr spc="-190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a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repository 	</a:t>
            </a:r>
            <a:r>
              <a:rPr spc="-105" dirty="0">
                <a:latin typeface="Trebuchet MS"/>
                <a:cs typeface="Trebuchet MS"/>
              </a:rPr>
              <a:t>or</a:t>
            </a:r>
            <a:r>
              <a:rPr spc="-235" dirty="0">
                <a:latin typeface="Trebuchet MS"/>
                <a:cs typeface="Trebuchet MS"/>
              </a:rPr>
              <a:t> </a:t>
            </a:r>
            <a:r>
              <a:rPr spc="-100" dirty="0">
                <a:latin typeface="Trebuchet MS"/>
                <a:cs typeface="Trebuchet MS"/>
              </a:rPr>
              <a:t>repo</a:t>
            </a:r>
          </a:p>
          <a:p>
            <a:pPr marL="582930" marR="27305" indent="-570230" algn="just">
              <a:lnSpc>
                <a:spcPct val="100899"/>
              </a:lnSpc>
              <a:spcBef>
                <a:spcPts val="1130"/>
              </a:spcBef>
              <a:buFont typeface="Arial MT"/>
              <a:buChar char="•"/>
              <a:tabLst>
                <a:tab pos="584200" algn="l"/>
              </a:tabLst>
            </a:pPr>
            <a:r>
              <a:rPr spc="-140" dirty="0">
                <a:latin typeface="Trebuchet MS"/>
                <a:cs typeface="Trebuchet MS"/>
              </a:rPr>
              <a:t>Essentially,</a:t>
            </a:r>
            <a:r>
              <a:rPr spc="-35" dirty="0">
                <a:latin typeface="Trebuchet MS"/>
                <a:cs typeface="Trebuchet MS"/>
              </a:rPr>
              <a:t> </a:t>
            </a:r>
            <a:r>
              <a:rPr spc="-245" dirty="0">
                <a:latin typeface="Trebuchet MS"/>
                <a:cs typeface="Trebuchet MS"/>
              </a:rPr>
              <a:t>the</a:t>
            </a:r>
            <a:r>
              <a:rPr spc="75" dirty="0">
                <a:latin typeface="Trebuchet MS"/>
                <a:cs typeface="Trebuchet MS"/>
              </a:rPr>
              <a:t> </a:t>
            </a:r>
            <a:r>
              <a:rPr spc="-105" dirty="0">
                <a:latin typeface="Trebuchet MS"/>
                <a:cs typeface="Trebuchet MS"/>
              </a:rPr>
              <a:t>language</a:t>
            </a:r>
            <a:r>
              <a:rPr spc="45" dirty="0">
                <a:latin typeface="Trebuchet MS"/>
                <a:cs typeface="Trebuchet MS"/>
              </a:rPr>
              <a:t> </a:t>
            </a:r>
            <a:r>
              <a:rPr spc="-335" dirty="0">
                <a:latin typeface="Trebuchet MS"/>
                <a:cs typeface="Trebuchet MS"/>
              </a:rPr>
              <a:t>of</a:t>
            </a:r>
            <a:r>
              <a:rPr spc="16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version 	</a:t>
            </a:r>
            <a:r>
              <a:rPr spc="-10" dirty="0">
                <a:latin typeface="Trebuchet MS"/>
                <a:cs typeface="Trebuchet MS"/>
              </a:rPr>
              <a:t>control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4202" y="1390154"/>
            <a:ext cx="1549634" cy="6405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4896" y="1174540"/>
            <a:ext cx="2892901" cy="107174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36073" y="2322576"/>
            <a:ext cx="6534150" cy="42259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584200" marR="5080" indent="-571500">
              <a:lnSpc>
                <a:spcPts val="2710"/>
              </a:lnSpc>
              <a:spcBef>
                <a:spcPts val="229"/>
              </a:spcBef>
              <a:buFont typeface="Arial MT"/>
              <a:buChar char="•"/>
              <a:tabLst>
                <a:tab pos="584200" algn="l"/>
              </a:tabLst>
            </a:pPr>
            <a:r>
              <a:rPr sz="2300" spc="-114" dirty="0">
                <a:latin typeface="Trebuchet MS"/>
                <a:cs typeface="Trebuchet MS"/>
              </a:rPr>
              <a:t>GitHub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is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an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online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60" dirty="0">
                <a:latin typeface="Trebuchet MS"/>
                <a:cs typeface="Trebuchet MS"/>
              </a:rPr>
              <a:t>hub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60" dirty="0">
                <a:latin typeface="Trebuchet MS"/>
                <a:cs typeface="Trebuchet MS"/>
              </a:rPr>
              <a:t>for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hosting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75" dirty="0">
                <a:latin typeface="Trebuchet MS"/>
                <a:cs typeface="Trebuchet MS"/>
              </a:rPr>
              <a:t>Git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repositories </a:t>
            </a:r>
            <a:r>
              <a:rPr sz="2300" spc="-65" dirty="0">
                <a:latin typeface="Trebuchet MS"/>
                <a:cs typeface="Trebuchet MS"/>
              </a:rPr>
              <a:t>and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provides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GUI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software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60" dirty="0">
                <a:latin typeface="Trebuchet MS"/>
                <a:cs typeface="Trebuchet MS"/>
              </a:rPr>
              <a:t>for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60" dirty="0">
                <a:latin typeface="Trebuchet MS"/>
                <a:cs typeface="Trebuchet MS"/>
              </a:rPr>
              <a:t>using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Git</a:t>
            </a:r>
            <a:endParaRPr sz="2300">
              <a:latin typeface="Trebuchet MS"/>
              <a:cs typeface="Trebuchet MS"/>
            </a:endParaRPr>
          </a:p>
          <a:p>
            <a:pPr marL="584200" marR="35560" indent="-571500">
              <a:lnSpc>
                <a:spcPct val="100000"/>
              </a:lnSpc>
              <a:spcBef>
                <a:spcPts val="2655"/>
              </a:spcBef>
              <a:buFont typeface="Arial MT"/>
              <a:buChar char="•"/>
              <a:tabLst>
                <a:tab pos="584200" algn="l"/>
              </a:tabLst>
            </a:pPr>
            <a:r>
              <a:rPr sz="2300" spc="-114" dirty="0">
                <a:latin typeface="Trebuchet MS"/>
                <a:cs typeface="Trebuchet MS"/>
              </a:rPr>
              <a:t>GitHub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complements</a:t>
            </a:r>
            <a:r>
              <a:rPr sz="2300" spc="-180" dirty="0">
                <a:latin typeface="Trebuchet MS"/>
                <a:cs typeface="Trebuchet MS"/>
              </a:rPr>
              <a:t> </a:t>
            </a:r>
            <a:r>
              <a:rPr sz="2300" spc="-175" dirty="0">
                <a:latin typeface="Trebuchet MS"/>
                <a:cs typeface="Trebuchet MS"/>
              </a:rPr>
              <a:t>Git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by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providing</a:t>
            </a:r>
            <a:r>
              <a:rPr sz="2300" spc="-18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slick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user </a:t>
            </a:r>
            <a:r>
              <a:rPr sz="2300" spc="-155" dirty="0">
                <a:latin typeface="Trebuchet MS"/>
                <a:cs typeface="Trebuchet MS"/>
              </a:rPr>
              <a:t>interface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and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distribution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mechanism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for </a:t>
            </a:r>
            <a:r>
              <a:rPr sz="2300" spc="-125" dirty="0">
                <a:latin typeface="Trebuchet MS"/>
                <a:cs typeface="Trebuchet MS"/>
              </a:rPr>
              <a:t>repositories.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75" dirty="0">
                <a:latin typeface="Trebuchet MS"/>
                <a:cs typeface="Trebuchet MS"/>
              </a:rPr>
              <a:t>Git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is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software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you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will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use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40" dirty="0">
                <a:latin typeface="Trebuchet MS"/>
                <a:cs typeface="Trebuchet MS"/>
              </a:rPr>
              <a:t>locally </a:t>
            </a:r>
            <a:r>
              <a:rPr sz="2300" spc="-120" dirty="0">
                <a:latin typeface="Trebuchet MS"/>
                <a:cs typeface="Trebuchet MS"/>
              </a:rPr>
              <a:t>to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25" dirty="0">
                <a:latin typeface="Trebuchet MS"/>
                <a:cs typeface="Trebuchet MS"/>
              </a:rPr>
              <a:t>record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75" dirty="0">
                <a:latin typeface="Trebuchet MS"/>
                <a:cs typeface="Trebuchet MS"/>
              </a:rPr>
              <a:t>changes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to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25" dirty="0">
                <a:latin typeface="Trebuchet MS"/>
                <a:cs typeface="Trebuchet MS"/>
              </a:rPr>
              <a:t>set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of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75" dirty="0">
                <a:latin typeface="Trebuchet MS"/>
                <a:cs typeface="Trebuchet MS"/>
              </a:rPr>
              <a:t>files.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GitHub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is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50" dirty="0">
                <a:latin typeface="Trebuchet MS"/>
                <a:cs typeface="Trebuchet MS"/>
              </a:rPr>
              <a:t>a </a:t>
            </a:r>
            <a:r>
              <a:rPr sz="2300" spc="-80" dirty="0">
                <a:latin typeface="Trebuchet MS"/>
                <a:cs typeface="Trebuchet MS"/>
              </a:rPr>
              <a:t>hosting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25" dirty="0">
                <a:latin typeface="Trebuchet MS"/>
                <a:cs typeface="Trebuchet MS"/>
              </a:rPr>
              <a:t>service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that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provides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80" dirty="0">
                <a:latin typeface="Trebuchet MS"/>
                <a:cs typeface="Trebuchet MS"/>
              </a:rPr>
              <a:t>Git-</a:t>
            </a:r>
            <a:r>
              <a:rPr sz="2300" spc="-140" dirty="0">
                <a:latin typeface="Trebuchet MS"/>
                <a:cs typeface="Trebuchet MS"/>
              </a:rPr>
              <a:t>aware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75" dirty="0">
                <a:latin typeface="Trebuchet MS"/>
                <a:cs typeface="Trebuchet MS"/>
              </a:rPr>
              <a:t>home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45" dirty="0">
                <a:latin typeface="Trebuchet MS"/>
                <a:cs typeface="Trebuchet MS"/>
              </a:rPr>
              <a:t>for </a:t>
            </a:r>
            <a:r>
              <a:rPr sz="2300" spc="-60" dirty="0">
                <a:latin typeface="Trebuchet MS"/>
                <a:cs typeface="Trebuchet MS"/>
              </a:rPr>
              <a:t>such</a:t>
            </a:r>
            <a:r>
              <a:rPr sz="2300" spc="-220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projects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45" dirty="0">
                <a:latin typeface="Trebuchet MS"/>
                <a:cs typeface="Trebuchet MS"/>
              </a:rPr>
              <a:t>on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the</a:t>
            </a:r>
            <a:r>
              <a:rPr sz="2300" spc="-220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internet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5"/>
              </a:spcBef>
              <a:buFont typeface="Arial MT"/>
              <a:buChar char="•"/>
            </a:pPr>
            <a:endParaRPr sz="2300">
              <a:latin typeface="Trebuchet MS"/>
              <a:cs typeface="Trebuchet MS"/>
            </a:endParaRPr>
          </a:p>
          <a:p>
            <a:pPr marL="584200" marR="228600" indent="-571500">
              <a:lnSpc>
                <a:spcPts val="2710"/>
              </a:lnSpc>
              <a:buFont typeface="Arial MT"/>
              <a:buChar char="•"/>
              <a:tabLst>
                <a:tab pos="584200" algn="l"/>
              </a:tabLst>
            </a:pPr>
            <a:r>
              <a:rPr sz="2300" spc="-114" dirty="0">
                <a:latin typeface="Trebuchet MS"/>
                <a:cs typeface="Trebuchet MS"/>
              </a:rPr>
              <a:t>GitHub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is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like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DropBox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or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Google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70" dirty="0">
                <a:latin typeface="Trebuchet MS"/>
                <a:cs typeface="Trebuchet MS"/>
              </a:rPr>
              <a:t>Drive,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but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more </a:t>
            </a:r>
            <a:r>
              <a:rPr sz="2300" spc="-145" dirty="0">
                <a:latin typeface="Trebuchet MS"/>
                <a:cs typeface="Trebuchet MS"/>
              </a:rPr>
              <a:t>structured,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55" dirty="0">
                <a:latin typeface="Trebuchet MS"/>
                <a:cs typeface="Trebuchet MS"/>
              </a:rPr>
              <a:t>powerful,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and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programmatic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72F28-DA40-C1EA-0BDA-EF08D13B9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0363" y="347983"/>
            <a:ext cx="5991273" cy="43486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5800" y="5113020"/>
            <a:ext cx="1113155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65" dirty="0">
                <a:latin typeface="Tahoma"/>
                <a:cs typeface="Tahoma"/>
              </a:rPr>
              <a:t>With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Git,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all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contributors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have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a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copy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of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the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repo,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with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all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files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and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the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full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history.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It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is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typical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to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stay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in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sync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through </a:t>
            </a:r>
            <a:r>
              <a:rPr sz="1800" spc="-35" dirty="0">
                <a:latin typeface="Tahoma"/>
                <a:cs typeface="Tahoma"/>
              </a:rPr>
              <a:t>the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use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of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a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central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remote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repo,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such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as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GitHub.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Hosted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remotes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like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GitHub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also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provide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access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to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the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repo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through </a:t>
            </a:r>
            <a:r>
              <a:rPr sz="1800" spc="-55" dirty="0">
                <a:latin typeface="Tahoma"/>
                <a:cs typeface="Tahoma"/>
              </a:rPr>
              <a:t>a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web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browser.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A2999-B7BD-27EB-83D4-C30E198B8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605" y="453644"/>
            <a:ext cx="8592820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0"/>
              </a:spcBef>
            </a:pPr>
            <a:r>
              <a:rPr dirty="0">
                <a:solidFill>
                  <a:srgbClr val="343436"/>
                </a:solidFill>
              </a:rPr>
              <a:t>GIT</a:t>
            </a:r>
            <a:r>
              <a:rPr spc="130" dirty="0">
                <a:solidFill>
                  <a:srgbClr val="343436"/>
                </a:solidFill>
              </a:rPr>
              <a:t> </a:t>
            </a:r>
            <a:r>
              <a:rPr dirty="0">
                <a:solidFill>
                  <a:srgbClr val="343436"/>
                </a:solidFill>
              </a:rPr>
              <a:t>CAN</a:t>
            </a:r>
            <a:r>
              <a:rPr spc="130" dirty="0">
                <a:solidFill>
                  <a:srgbClr val="343436"/>
                </a:solidFill>
              </a:rPr>
              <a:t> </a:t>
            </a:r>
            <a:r>
              <a:rPr spc="60" dirty="0">
                <a:solidFill>
                  <a:srgbClr val="343436"/>
                </a:solidFill>
              </a:rPr>
              <a:t>BE</a:t>
            </a:r>
            <a:r>
              <a:rPr spc="140" dirty="0">
                <a:solidFill>
                  <a:srgbClr val="343436"/>
                </a:solidFill>
              </a:rPr>
              <a:t> </a:t>
            </a:r>
            <a:r>
              <a:rPr spc="100" dirty="0">
                <a:solidFill>
                  <a:srgbClr val="343436"/>
                </a:solidFill>
              </a:rPr>
              <a:t>COMPLICATED</a:t>
            </a:r>
            <a:r>
              <a:rPr spc="125" dirty="0">
                <a:solidFill>
                  <a:srgbClr val="343436"/>
                </a:solidFill>
              </a:rPr>
              <a:t> </a:t>
            </a:r>
            <a:r>
              <a:rPr spc="-25" dirty="0">
                <a:solidFill>
                  <a:srgbClr val="343436"/>
                </a:solidFill>
              </a:rPr>
              <a:t>AT </a:t>
            </a:r>
            <a:r>
              <a:rPr spc="100" dirty="0">
                <a:solidFill>
                  <a:srgbClr val="343436"/>
                </a:solidFill>
              </a:rPr>
              <a:t>FIRST</a:t>
            </a:r>
            <a:r>
              <a:rPr spc="105" dirty="0">
                <a:solidFill>
                  <a:srgbClr val="343436"/>
                </a:solidFill>
              </a:rPr>
              <a:t> </a:t>
            </a:r>
            <a:r>
              <a:rPr dirty="0">
                <a:solidFill>
                  <a:srgbClr val="343436"/>
                </a:solidFill>
              </a:rPr>
              <a:t>BUT</a:t>
            </a:r>
            <a:r>
              <a:rPr spc="110" dirty="0">
                <a:solidFill>
                  <a:srgbClr val="343436"/>
                </a:solidFill>
              </a:rPr>
              <a:t> </a:t>
            </a:r>
            <a:r>
              <a:rPr spc="225" dirty="0">
                <a:solidFill>
                  <a:srgbClr val="343436"/>
                </a:solidFill>
              </a:rPr>
              <a:t>IS</a:t>
            </a:r>
            <a:r>
              <a:rPr spc="95" dirty="0">
                <a:solidFill>
                  <a:srgbClr val="343436"/>
                </a:solidFill>
              </a:rPr>
              <a:t> </a:t>
            </a:r>
            <a:r>
              <a:rPr dirty="0">
                <a:solidFill>
                  <a:srgbClr val="343436"/>
                </a:solidFill>
              </a:rPr>
              <a:t>EASY</a:t>
            </a:r>
            <a:r>
              <a:rPr spc="100" dirty="0">
                <a:solidFill>
                  <a:srgbClr val="343436"/>
                </a:solidFill>
              </a:rPr>
              <a:t> </a:t>
            </a:r>
            <a:r>
              <a:rPr dirty="0">
                <a:solidFill>
                  <a:srgbClr val="343436"/>
                </a:solidFill>
              </a:rPr>
              <a:t>TO</a:t>
            </a:r>
            <a:r>
              <a:rPr spc="100" dirty="0">
                <a:solidFill>
                  <a:srgbClr val="343436"/>
                </a:solidFill>
              </a:rPr>
              <a:t> </a:t>
            </a:r>
            <a:r>
              <a:rPr spc="-10" dirty="0">
                <a:solidFill>
                  <a:srgbClr val="343436"/>
                </a:solidFill>
              </a:rPr>
              <a:t>LEARN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2605" y="2093467"/>
            <a:ext cx="5541010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Trebuchet MS"/>
                <a:cs typeface="Trebuchet MS"/>
              </a:rPr>
              <a:t>Here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are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some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great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places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to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go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to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learn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Git: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400">
              <a:latin typeface="Trebuchet MS"/>
              <a:cs typeface="Trebuchet MS"/>
            </a:endParaRPr>
          </a:p>
          <a:p>
            <a:pPr marL="526415" indent="-513715">
              <a:lnSpc>
                <a:spcPts val="2125"/>
              </a:lnSpc>
              <a:buFont typeface="Arial MT"/>
              <a:buChar char="•"/>
              <a:tabLst>
                <a:tab pos="526415" algn="l"/>
              </a:tabLst>
            </a:pPr>
            <a:r>
              <a:rPr sz="1800" u="sng" spc="-5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Udemy</a:t>
            </a:r>
            <a:r>
              <a:rPr sz="1800" u="sng" spc="-16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10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-</a:t>
            </a:r>
            <a:r>
              <a:rPr sz="1800" u="sng" spc="-16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3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Git</a:t>
            </a:r>
            <a:r>
              <a:rPr sz="1800" u="sng" spc="-16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2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complete</a:t>
            </a:r>
            <a:r>
              <a:rPr sz="1800" u="sng" spc="-17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5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step-</a:t>
            </a:r>
            <a:r>
              <a:rPr sz="1800" u="sng" spc="-6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by-</a:t>
            </a:r>
            <a:r>
              <a:rPr sz="1800" u="sng" spc="-4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step</a:t>
            </a:r>
            <a:r>
              <a:rPr sz="1800" u="sng" spc="-16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1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guide</a:t>
            </a:r>
            <a:endParaRPr sz="1800">
              <a:latin typeface="Tahoma"/>
              <a:cs typeface="Tahoma"/>
            </a:endParaRPr>
          </a:p>
          <a:p>
            <a:pPr marL="526415" indent="-513715">
              <a:lnSpc>
                <a:spcPts val="2125"/>
              </a:lnSpc>
              <a:buFont typeface="Arial MT"/>
              <a:buChar char="•"/>
              <a:tabLst>
                <a:tab pos="526415" algn="l"/>
              </a:tabLst>
            </a:pPr>
            <a:r>
              <a:rPr sz="1800" u="sng" spc="-6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TeamTreehouse</a:t>
            </a:r>
            <a:r>
              <a:rPr sz="1800" u="sng" spc="-16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10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-</a:t>
            </a:r>
            <a:r>
              <a:rPr sz="1800" u="sng" spc="-15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3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Git</a:t>
            </a:r>
            <a:r>
              <a:rPr sz="1800" u="sng" spc="-15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1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Basics</a:t>
            </a:r>
            <a:endParaRPr sz="1800">
              <a:latin typeface="Tahoma"/>
              <a:cs typeface="Tahoma"/>
            </a:endParaRPr>
          </a:p>
          <a:p>
            <a:pPr marL="526415" indent="-513715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526415" algn="l"/>
              </a:tabLst>
            </a:pPr>
            <a:r>
              <a:rPr sz="1800" u="sng" spc="-4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Codecademy</a:t>
            </a:r>
            <a:r>
              <a:rPr sz="1800" u="sng" spc="-17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10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-</a:t>
            </a:r>
            <a:r>
              <a:rPr sz="1800" u="sng" spc="-16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4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Learn</a:t>
            </a:r>
            <a:r>
              <a:rPr sz="1800" u="sng" spc="-16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2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Git</a:t>
            </a:r>
            <a:endParaRPr sz="1800">
              <a:latin typeface="Tahoma"/>
              <a:cs typeface="Tahoma"/>
            </a:endParaRPr>
          </a:p>
          <a:p>
            <a:pPr marL="526415" indent="-513715">
              <a:lnSpc>
                <a:spcPts val="2125"/>
              </a:lnSpc>
              <a:buFont typeface="Arial MT"/>
              <a:buChar char="•"/>
              <a:tabLst>
                <a:tab pos="526415" algn="l"/>
              </a:tabLst>
            </a:pPr>
            <a:r>
              <a:rPr sz="1800" u="sng" spc="-4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Lynda.com</a:t>
            </a:r>
            <a:r>
              <a:rPr sz="1800" u="sng" spc="-18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10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-</a:t>
            </a:r>
            <a:r>
              <a:rPr sz="1800" u="sng" spc="-16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3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Git</a:t>
            </a:r>
            <a:r>
              <a:rPr sz="1800" u="sng" spc="-16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3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Essential</a:t>
            </a:r>
            <a:r>
              <a:rPr sz="1800" u="sng" spc="-16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1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Training</a:t>
            </a:r>
            <a:endParaRPr sz="1800">
              <a:latin typeface="Tahoma"/>
              <a:cs typeface="Tahoma"/>
            </a:endParaRPr>
          </a:p>
          <a:p>
            <a:pPr marL="526415" indent="-513715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526415" algn="l"/>
              </a:tabLst>
            </a:pPr>
            <a:r>
              <a:rPr sz="1800" u="sng" spc="-3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atlassian.com</a:t>
            </a:r>
            <a:r>
              <a:rPr sz="1800" u="sng" spc="-15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10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-</a:t>
            </a:r>
            <a:r>
              <a:rPr sz="1800" u="sng" spc="-14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45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Getting</a:t>
            </a:r>
            <a:r>
              <a:rPr sz="1800" u="sng" spc="-14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3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Git</a:t>
            </a:r>
            <a:r>
              <a:rPr sz="1800" u="sng" spc="-15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-20" dirty="0">
                <a:solidFill>
                  <a:srgbClr val="4472C4"/>
                </a:solidFill>
                <a:uFill>
                  <a:solidFill>
                    <a:srgbClr val="4472C4"/>
                  </a:solidFill>
                </a:uFill>
                <a:latin typeface="Tahoma"/>
                <a:cs typeface="Tahoma"/>
              </a:rPr>
              <a:t>Right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3133" y="563010"/>
            <a:ext cx="1905000" cy="787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7171" y="2863163"/>
            <a:ext cx="6427187" cy="307501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92425" y="4460989"/>
            <a:ext cx="4370705" cy="1745614"/>
            <a:chOff x="692425" y="4460989"/>
            <a:chExt cx="4370705" cy="174561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425" y="4460989"/>
              <a:ext cx="4370378" cy="17452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41667" y="5301531"/>
              <a:ext cx="2054225" cy="228600"/>
            </a:xfrm>
            <a:custGeom>
              <a:avLst/>
              <a:gdLst/>
              <a:ahLst/>
              <a:cxnLst/>
              <a:rect l="l" t="t" r="r" b="b"/>
              <a:pathLst>
                <a:path w="2054225" h="228600">
                  <a:moveTo>
                    <a:pt x="2053734" y="0"/>
                  </a:moveTo>
                  <a:lnTo>
                    <a:pt x="0" y="0"/>
                  </a:lnTo>
                  <a:lnTo>
                    <a:pt x="0" y="228158"/>
                  </a:lnTo>
                  <a:lnTo>
                    <a:pt x="2053734" y="228158"/>
                  </a:lnTo>
                  <a:lnTo>
                    <a:pt x="20537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6F9F25-4BF3-A34F-0F2D-462A2C8EF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43436"/>
                </a:solidFill>
              </a:rPr>
              <a:t>MANY</a:t>
            </a:r>
            <a:r>
              <a:rPr spc="80" dirty="0">
                <a:solidFill>
                  <a:srgbClr val="343436"/>
                </a:solidFill>
              </a:rPr>
              <a:t> </a:t>
            </a:r>
            <a:r>
              <a:rPr dirty="0">
                <a:solidFill>
                  <a:srgbClr val="343436"/>
                </a:solidFill>
              </a:rPr>
              <a:t>GIT</a:t>
            </a:r>
            <a:r>
              <a:rPr spc="95" dirty="0">
                <a:solidFill>
                  <a:srgbClr val="343436"/>
                </a:solidFill>
              </a:rPr>
              <a:t> </a:t>
            </a:r>
            <a:r>
              <a:rPr spc="165" dirty="0">
                <a:solidFill>
                  <a:srgbClr val="343436"/>
                </a:solidFill>
              </a:rPr>
              <a:t>COMMANDS</a:t>
            </a:r>
            <a:r>
              <a:rPr spc="85" dirty="0">
                <a:solidFill>
                  <a:srgbClr val="343436"/>
                </a:solidFill>
              </a:rPr>
              <a:t> </a:t>
            </a:r>
            <a:r>
              <a:rPr dirty="0">
                <a:solidFill>
                  <a:srgbClr val="343436"/>
                </a:solidFill>
              </a:rPr>
              <a:t>CAN</a:t>
            </a:r>
            <a:r>
              <a:rPr spc="95" dirty="0">
                <a:solidFill>
                  <a:srgbClr val="343436"/>
                </a:solidFill>
              </a:rPr>
              <a:t> </a:t>
            </a:r>
            <a:r>
              <a:rPr spc="185" dirty="0">
                <a:solidFill>
                  <a:srgbClr val="343436"/>
                </a:solidFill>
              </a:rPr>
              <a:t>BE</a:t>
            </a:r>
          </a:p>
          <a:p>
            <a:pPr marL="2540">
              <a:lnSpc>
                <a:spcPct val="100000"/>
              </a:lnSpc>
              <a:spcBef>
                <a:spcPts val="45"/>
              </a:spcBef>
            </a:pPr>
            <a:r>
              <a:rPr spc="75" dirty="0">
                <a:solidFill>
                  <a:srgbClr val="343436"/>
                </a:solidFill>
              </a:rPr>
              <a:t>EXECTUED</a:t>
            </a:r>
            <a:r>
              <a:rPr spc="130" dirty="0">
                <a:solidFill>
                  <a:srgbClr val="343436"/>
                </a:solidFill>
              </a:rPr>
              <a:t> </a:t>
            </a:r>
            <a:r>
              <a:rPr dirty="0">
                <a:solidFill>
                  <a:srgbClr val="343436"/>
                </a:solidFill>
              </a:rPr>
              <a:t>WITH</a:t>
            </a:r>
            <a:r>
              <a:rPr spc="135" dirty="0">
                <a:solidFill>
                  <a:srgbClr val="343436"/>
                </a:solidFill>
              </a:rPr>
              <a:t> </a:t>
            </a:r>
            <a:r>
              <a:rPr spc="110" dirty="0">
                <a:solidFill>
                  <a:srgbClr val="343436"/>
                </a:solidFill>
              </a:rPr>
              <a:t>GITHUB</a:t>
            </a:r>
            <a:endParaRPr spc="-20" dirty="0">
              <a:solidFill>
                <a:srgbClr val="343436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423" y="1954430"/>
            <a:ext cx="11186818" cy="10009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691" y="3112419"/>
            <a:ext cx="11197006" cy="11982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2293" y="4477651"/>
            <a:ext cx="11235195" cy="10052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331" y="5670378"/>
            <a:ext cx="11263049" cy="810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9E03F-1F81-39AA-865C-CFFF8827D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761" y="459739"/>
            <a:ext cx="91452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43436"/>
                </a:solidFill>
              </a:rPr>
              <a:t>KEY </a:t>
            </a:r>
            <a:r>
              <a:rPr spc="110" dirty="0">
                <a:solidFill>
                  <a:srgbClr val="343436"/>
                </a:solidFill>
              </a:rPr>
              <a:t>CONCEPTS:</a:t>
            </a:r>
            <a:r>
              <a:rPr spc="10" dirty="0">
                <a:solidFill>
                  <a:srgbClr val="343436"/>
                </a:solidFill>
              </a:rPr>
              <a:t> </a:t>
            </a:r>
            <a:r>
              <a:rPr spc="180" dirty="0">
                <a:solidFill>
                  <a:srgbClr val="343436"/>
                </a:solidFill>
              </a:rPr>
              <a:t>REPOSITORIES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7991" y="1557528"/>
            <a:ext cx="7794625" cy="393319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55600" marR="65405" indent="-342900">
              <a:lnSpc>
                <a:spcPts val="2690"/>
              </a:lnSpc>
              <a:spcBef>
                <a:spcPts val="245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spc="-150" dirty="0">
                <a:latin typeface="Trebuchet MS"/>
                <a:cs typeface="Trebuchet MS"/>
              </a:rPr>
              <a:t>Often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65" dirty="0">
                <a:latin typeface="Trebuchet MS"/>
                <a:cs typeface="Trebuchet MS"/>
              </a:rPr>
              <a:t>referred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to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50" dirty="0">
                <a:latin typeface="Trebuchet MS"/>
                <a:cs typeface="Trebuchet MS"/>
              </a:rPr>
              <a:t>as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b="1" spc="-155" dirty="0">
                <a:solidFill>
                  <a:srgbClr val="0070C0"/>
                </a:solidFill>
                <a:latin typeface="Trebuchet MS"/>
                <a:cs typeface="Trebuchet MS"/>
              </a:rPr>
              <a:t>repo</a:t>
            </a:r>
            <a:r>
              <a:rPr sz="2300" spc="-155" dirty="0">
                <a:latin typeface="Trebuchet MS"/>
                <a:cs typeface="Trebuchet MS"/>
              </a:rPr>
              <a:t>,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this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collection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of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all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your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files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and </a:t>
            </a:r>
            <a:r>
              <a:rPr sz="2300" spc="-150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history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of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those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files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250" dirty="0">
                <a:latin typeface="Trebuchet MS"/>
                <a:cs typeface="Trebuchet MS"/>
              </a:rPr>
              <a:t>(i.e.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commits)</a:t>
            </a:r>
            <a:endParaRPr sz="2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85" dirty="0">
                <a:latin typeface="Trebuchet MS"/>
                <a:cs typeface="Trebuchet MS"/>
              </a:rPr>
              <a:t>Can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live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45" dirty="0">
                <a:latin typeface="Trebuchet MS"/>
                <a:cs typeface="Trebuchet MS"/>
              </a:rPr>
              <a:t>on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local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machine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or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45" dirty="0">
                <a:latin typeface="Trebuchet MS"/>
                <a:cs typeface="Trebuchet MS"/>
              </a:rPr>
              <a:t>on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remote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server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225" dirty="0">
                <a:latin typeface="Trebuchet MS"/>
                <a:cs typeface="Trebuchet MS"/>
              </a:rPr>
              <a:t>(e.g.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GitHub)</a:t>
            </a:r>
            <a:endParaRPr sz="2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125" dirty="0">
                <a:latin typeface="Trebuchet MS"/>
                <a:cs typeface="Trebuchet MS"/>
              </a:rPr>
              <a:t>The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act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of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copying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repo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from</a:t>
            </a:r>
            <a:r>
              <a:rPr sz="2300" spc="-22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remote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server</a:t>
            </a:r>
            <a:r>
              <a:rPr sz="2300" spc="-220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is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called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cloning</a:t>
            </a:r>
            <a:endParaRPr sz="2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354965" algn="l"/>
              </a:tabLst>
            </a:pPr>
            <a:r>
              <a:rPr sz="2300" spc="-80" dirty="0">
                <a:latin typeface="Trebuchet MS"/>
                <a:cs typeface="Trebuchet MS"/>
              </a:rPr>
              <a:t>Cloning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from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remote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35" dirty="0">
                <a:latin typeface="Trebuchet MS"/>
                <a:cs typeface="Trebuchet MS"/>
              </a:rPr>
              <a:t>server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allows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teams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to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work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together</a:t>
            </a:r>
            <a:endParaRPr sz="2300">
              <a:latin typeface="Trebuchet MS"/>
              <a:cs typeface="Trebuchet MS"/>
            </a:endParaRPr>
          </a:p>
          <a:p>
            <a:pPr marL="355600" marR="229870" indent="-342900">
              <a:lnSpc>
                <a:spcPts val="2690"/>
              </a:lnSpc>
              <a:spcBef>
                <a:spcPts val="1395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spc="-125" dirty="0">
                <a:latin typeface="Trebuchet MS"/>
                <a:cs typeface="Trebuchet MS"/>
              </a:rPr>
              <a:t>The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process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of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downloading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commits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155" dirty="0">
                <a:latin typeface="Trebuchet MS"/>
                <a:cs typeface="Trebuchet MS"/>
              </a:rPr>
              <a:t>that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don’t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45" dirty="0">
                <a:latin typeface="Trebuchet MS"/>
                <a:cs typeface="Trebuchet MS"/>
              </a:rPr>
              <a:t>exist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30" dirty="0">
                <a:latin typeface="Trebuchet MS"/>
                <a:cs typeface="Trebuchet MS"/>
              </a:rPr>
              <a:t>on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your </a:t>
            </a:r>
            <a:r>
              <a:rPr sz="2300" spc="-100" dirty="0">
                <a:latin typeface="Trebuchet MS"/>
                <a:cs typeface="Trebuchet MS"/>
              </a:rPr>
              <a:t>machine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from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remote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server</a:t>
            </a:r>
            <a:r>
              <a:rPr sz="2300" spc="-215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is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called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b="1" spc="-60" dirty="0">
                <a:solidFill>
                  <a:srgbClr val="0070C0"/>
                </a:solidFill>
                <a:latin typeface="Trebuchet MS"/>
                <a:cs typeface="Trebuchet MS"/>
              </a:rPr>
              <a:t>pulling</a:t>
            </a:r>
            <a:r>
              <a:rPr sz="2300" b="1" spc="-204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changes</a:t>
            </a:r>
            <a:endParaRPr sz="2300">
              <a:latin typeface="Trebuchet MS"/>
              <a:cs typeface="Trebuchet MS"/>
            </a:endParaRPr>
          </a:p>
          <a:p>
            <a:pPr marL="354965" marR="542925" indent="-342900">
              <a:lnSpc>
                <a:spcPts val="2710"/>
              </a:lnSpc>
              <a:spcBef>
                <a:spcPts val="1300"/>
              </a:spcBef>
              <a:buFont typeface="Arial MT"/>
              <a:buChar char="•"/>
              <a:tabLst>
                <a:tab pos="414020" algn="l"/>
              </a:tabLst>
            </a:pPr>
            <a:r>
              <a:rPr sz="2300" spc="-125" dirty="0">
                <a:latin typeface="Trebuchet MS"/>
                <a:cs typeface="Trebuchet MS"/>
              </a:rPr>
              <a:t>The</a:t>
            </a:r>
            <a:r>
              <a:rPr sz="2300" spc="-200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process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of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75" dirty="0">
                <a:latin typeface="Trebuchet MS"/>
                <a:cs typeface="Trebuchet MS"/>
              </a:rPr>
              <a:t>adding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your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local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75" dirty="0">
                <a:latin typeface="Trebuchet MS"/>
                <a:cs typeface="Trebuchet MS"/>
              </a:rPr>
              <a:t>changes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to</a:t>
            </a:r>
            <a:r>
              <a:rPr sz="2300" spc="-21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a</a:t>
            </a:r>
            <a:r>
              <a:rPr sz="2300" spc="-204" dirty="0">
                <a:latin typeface="Trebuchet MS"/>
                <a:cs typeface="Trebuchet MS"/>
              </a:rPr>
              <a:t> </a:t>
            </a:r>
            <a:r>
              <a:rPr sz="2300" spc="-140" dirty="0">
                <a:latin typeface="Trebuchet MS"/>
                <a:cs typeface="Trebuchet MS"/>
              </a:rPr>
              <a:t>remote</a:t>
            </a:r>
            <a:r>
              <a:rPr sz="2300" spc="-195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repo 	</a:t>
            </a:r>
            <a:r>
              <a:rPr sz="2300" spc="-75" dirty="0">
                <a:latin typeface="Trebuchet MS"/>
                <a:cs typeface="Trebuchet MS"/>
              </a:rPr>
              <a:t>is</a:t>
            </a:r>
            <a:r>
              <a:rPr sz="2300" spc="-185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called</a:t>
            </a:r>
            <a:r>
              <a:rPr sz="2300" spc="-190" dirty="0">
                <a:latin typeface="Trebuchet MS"/>
                <a:cs typeface="Trebuchet MS"/>
              </a:rPr>
              <a:t> </a:t>
            </a:r>
            <a:r>
              <a:rPr sz="2300" b="1" spc="-60" dirty="0">
                <a:solidFill>
                  <a:srgbClr val="0070C0"/>
                </a:solidFill>
                <a:latin typeface="Trebuchet MS"/>
                <a:cs typeface="Trebuchet MS"/>
              </a:rPr>
              <a:t>pushing</a:t>
            </a:r>
            <a:r>
              <a:rPr sz="2300" b="1" spc="-190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changes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0" y="2743200"/>
            <a:ext cx="3646346" cy="3428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218AC-DA2D-213A-9CFF-79124FBF9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63" y="5958839"/>
            <a:ext cx="1024737" cy="1002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1090</Words>
  <Application>Microsoft Office PowerPoint</Application>
  <PresentationFormat>Widescreen</PresentationFormat>
  <Paragraphs>118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 MT</vt:lpstr>
      <vt:lpstr>Calibri</vt:lpstr>
      <vt:lpstr>Courier New</vt:lpstr>
      <vt:lpstr>Tahoma</vt:lpstr>
      <vt:lpstr>Trebuchet MS</vt:lpstr>
      <vt:lpstr>Office Theme</vt:lpstr>
      <vt:lpstr>PowerPoint Presentation</vt:lpstr>
      <vt:lpstr>BEFORE WE GET STARTED</vt:lpstr>
      <vt:lpstr>WHAT IS VERSION CONTROL AND WHY USE IT?</vt:lpstr>
      <vt:lpstr>VERSION CONTROL</vt:lpstr>
      <vt:lpstr>WHAT ARE GIT AND GITHUB?</vt:lpstr>
      <vt:lpstr>PowerPoint Presentation</vt:lpstr>
      <vt:lpstr>GIT CAN BE COMPLICATED AT FIRST BUT IS EASY TO LEARN</vt:lpstr>
      <vt:lpstr>MANY GIT COMMANDS CAN BE EXECTUED WITH GITHUB</vt:lpstr>
      <vt:lpstr>KEY CONCEPTS: REPOSITORIES</vt:lpstr>
      <vt:lpstr>KEY CONCEPTS: COMMIT</vt:lpstr>
      <vt:lpstr>HOW DOES GIT WORK: KEY CONCEPTS</vt:lpstr>
      <vt:lpstr>DEMO</vt:lpstr>
      <vt:lpstr>PowerPoint Presentation</vt:lpstr>
      <vt:lpstr>KEY CONCEPTS: BRANCHES</vt:lpstr>
      <vt:lpstr>PowerPoint Presentation</vt:lpstr>
      <vt:lpstr>KEY CONCEPTS: README.MD</vt:lpstr>
      <vt:lpstr>MARKDOWN</vt:lpstr>
      <vt:lpstr>MARKDOWN</vt:lpstr>
      <vt:lpstr>KEY CONCEPS: MAKING A COMMIT</vt:lpstr>
      <vt:lpstr>WRITING A GOOD COMMIT MESSAGE</vt:lpstr>
      <vt:lpstr>A FEW SETUP TIPS</vt:lpstr>
      <vt:lpstr>A FEW SETUP TIPS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 R S I O N C O N T R O L F O R S C I E N T I S T S</dc:title>
  <cp:lastModifiedBy>Windows</cp:lastModifiedBy>
  <cp:revision>6</cp:revision>
  <dcterms:created xsi:type="dcterms:W3CDTF">2024-03-20T13:25:42Z</dcterms:created>
  <dcterms:modified xsi:type="dcterms:W3CDTF">2024-03-20T21:56:15Z</dcterms:modified>
</cp:coreProperties>
</file>